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xml" ContentType="application/vnd.openxmlformats-officedocument.presentationml.notesSlide+xml"/>
  <Override PartName="/ppt/tags/tag118.xml" ContentType="application/vnd.openxmlformats-officedocument.presentationml.tags+xml"/>
  <Override PartName="/ppt/notesSlides/notesSlide2.xml" ContentType="application/vnd.openxmlformats-officedocument.presentationml.notesSlide+xml"/>
  <Override PartName="/ppt/tags/tag119.xml" ContentType="application/vnd.openxmlformats-officedocument.presentationml.tags+xml"/>
  <Override PartName="/ppt/notesSlides/notesSlide3.xml" ContentType="application/vnd.openxmlformats-officedocument.presentationml.notesSlide+xml"/>
  <Override PartName="/ppt/tags/tag120.xml" ContentType="application/vnd.openxmlformats-officedocument.presentationml.tags+xml"/>
  <Override PartName="/ppt/notesSlides/notesSlide4.xml" ContentType="application/vnd.openxmlformats-officedocument.presentationml.notesSlide+xml"/>
  <Override PartName="/ppt/tags/tag121.xml" ContentType="application/vnd.openxmlformats-officedocument.presentationml.tags+xml"/>
  <Override PartName="/ppt/notesSlides/notesSlide5.xml" ContentType="application/vnd.openxmlformats-officedocument.presentationml.notesSlide+xml"/>
  <Override PartName="/ppt/tags/tag122.xml" ContentType="application/vnd.openxmlformats-officedocument.presentationml.tags+xml"/>
  <Override PartName="/ppt/notesSlides/notesSlide6.xml" ContentType="application/vnd.openxmlformats-officedocument.presentationml.notesSlide+xml"/>
  <Override PartName="/ppt/tags/tag123.xml" ContentType="application/vnd.openxmlformats-officedocument.presentationml.tags+xml"/>
  <Override PartName="/ppt/notesSlides/notesSlide7.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8.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9.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1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1.xml" ContentType="application/vnd.openxmlformats-officedocument.presentationml.notesSlide+xml"/>
  <Override PartName="/ppt/tags/tag183.xml" ContentType="application/vnd.openxmlformats-officedocument.presentationml.tags+xml"/>
  <Override PartName="/ppt/notesSlides/notesSlide12.xml" ContentType="application/vnd.openxmlformats-officedocument.presentationml.notesSlide+xml"/>
  <Override PartName="/ppt/tags/tag184.xml" ContentType="application/vnd.openxmlformats-officedocument.presentationml.tags+xml"/>
  <Override PartName="/ppt/notesSlides/notesSlide13.xml" ContentType="application/vnd.openxmlformats-officedocument.presentationml.notesSlide+xml"/>
  <Override PartName="/ppt/tags/tag185.xml" ContentType="application/vnd.openxmlformats-officedocument.presentationml.tags+xml"/>
  <Override PartName="/ppt/notesSlides/notesSlide14.xml" ContentType="application/vnd.openxmlformats-officedocument.presentationml.notesSlide+xml"/>
  <Override PartName="/ppt/tags/tag186.xml" ContentType="application/vnd.openxmlformats-officedocument.presentationml.tags+xml"/>
  <Override PartName="/ppt/notesSlides/notesSlide15.xml" ContentType="application/vnd.openxmlformats-officedocument.presentationml.notesSlide+xml"/>
  <Override PartName="/ppt/tags/tag187.xml" ContentType="application/vnd.openxmlformats-officedocument.presentationml.tags+xml"/>
  <Override PartName="/ppt/notesSlides/notesSlide16.xml" ContentType="application/vnd.openxmlformats-officedocument.presentationml.notesSlide+xml"/>
  <Override PartName="/ppt/tags/tag188.xml" ContentType="application/vnd.openxmlformats-officedocument.presentationml.tags+xml"/>
  <Override PartName="/ppt/notesSlides/notesSlide17.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18.xml" ContentType="application/vnd.openxmlformats-officedocument.presentationml.notesSlide+xml"/>
  <Override PartName="/ppt/tags/tag213.xml" ContentType="application/vnd.openxmlformats-officedocument.presentationml.tags+xml"/>
  <Override PartName="/ppt/notesSlides/notesSlide19.xml" ContentType="application/vnd.openxmlformats-officedocument.presentationml.notesSlide+xml"/>
  <Override PartName="/ppt/tags/tag214.xml" ContentType="application/vnd.openxmlformats-officedocument.presentationml.tags+xml"/>
  <Override PartName="/ppt/notesSlides/notesSlide20.xml" ContentType="application/vnd.openxmlformats-officedocument.presentationml.notesSlide+xml"/>
  <Override PartName="/ppt/tags/tag215.xml" ContentType="application/vnd.openxmlformats-officedocument.presentationml.tags+xml"/>
  <Override PartName="/ppt/notesSlides/notesSlide21.xml" ContentType="application/vnd.openxmlformats-officedocument.presentationml.notesSlide+xml"/>
  <Override PartName="/ppt/tags/tag216.xml" ContentType="application/vnd.openxmlformats-officedocument.presentationml.tags+xml"/>
  <Override PartName="/ppt/notesSlides/notesSlide22.xml" ContentType="application/vnd.openxmlformats-officedocument.presentationml.notesSlide+xml"/>
  <Override PartName="/ppt/tags/tag217.xml" ContentType="application/vnd.openxmlformats-officedocument.presentationml.tags+xml"/>
  <Override PartName="/ppt/notesSlides/notesSlide23.xml" ContentType="application/vnd.openxmlformats-officedocument.presentationml.notesSlide+xml"/>
  <Override PartName="/ppt/tags/tag218.xml" ContentType="application/vnd.openxmlformats-officedocument.presentationml.tags+xml"/>
  <Override PartName="/ppt/notesSlides/notesSlide24.xml" ContentType="application/vnd.openxmlformats-officedocument.presentationml.notesSlide+xml"/>
  <Override PartName="/ppt/tags/tag219.xml" ContentType="application/vnd.openxmlformats-officedocument.presentationml.tags+xml"/>
  <Override PartName="/ppt/notesSlides/notesSlide25.xml" ContentType="application/vnd.openxmlformats-officedocument.presentationml.notesSlide+xml"/>
  <Override PartName="/ppt/tags/tag220.xml" ContentType="application/vnd.openxmlformats-officedocument.presentationml.tags+xml"/>
  <Override PartName="/ppt/notesSlides/notesSlide26.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27.xml" ContentType="application/vnd.openxmlformats-officedocument.presentationml.notesSlide+xml"/>
  <Override PartName="/ppt/tags/tag246.xml" ContentType="application/vnd.openxmlformats-officedocument.presentationml.tags+xml"/>
  <Override PartName="/ppt/notesSlides/notesSlide28.xml" ContentType="application/vnd.openxmlformats-officedocument.presentationml.notesSlide+xml"/>
  <Override PartName="/ppt/tags/tag247.xml" ContentType="application/vnd.openxmlformats-officedocument.presentationml.tags+xml"/>
  <Override PartName="/ppt/notesSlides/notesSlide29.xml" ContentType="application/vnd.openxmlformats-officedocument.presentationml.notesSlide+xml"/>
  <Override PartName="/ppt/tags/tag248.xml" ContentType="application/vnd.openxmlformats-officedocument.presentationml.tags+xml"/>
  <Override PartName="/ppt/notesSlides/notesSlide30.xml" ContentType="application/vnd.openxmlformats-officedocument.presentationml.notesSlide+xml"/>
  <Override PartName="/ppt/tags/tag249.xml" ContentType="application/vnd.openxmlformats-officedocument.presentationml.tags+xml"/>
  <Override PartName="/ppt/notesSlides/notesSlide31.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61" r:id="rId3"/>
    <p:sldId id="270" r:id="rId4"/>
    <p:sldId id="262" r:id="rId5"/>
    <p:sldId id="257" r:id="rId6"/>
    <p:sldId id="263" r:id="rId7"/>
    <p:sldId id="287" r:id="rId8"/>
    <p:sldId id="286" r:id="rId9"/>
    <p:sldId id="285" r:id="rId10"/>
    <p:sldId id="284" r:id="rId11"/>
    <p:sldId id="277" r:id="rId12"/>
    <p:sldId id="278" r:id="rId13"/>
    <p:sldId id="279" r:id="rId14"/>
    <p:sldId id="280" r:id="rId15"/>
    <p:sldId id="281" r:id="rId16"/>
    <p:sldId id="282" r:id="rId17"/>
    <p:sldId id="283" r:id="rId18"/>
    <p:sldId id="288" r:id="rId19"/>
    <p:sldId id="272" r:id="rId20"/>
    <p:sldId id="292" r:id="rId21"/>
    <p:sldId id="273" r:id="rId22"/>
    <p:sldId id="274" r:id="rId23"/>
    <p:sldId id="275" r:id="rId24"/>
    <p:sldId id="276" r:id="rId25"/>
    <p:sldId id="297" r:id="rId26"/>
    <p:sldId id="298" r:id="rId27"/>
    <p:sldId id="299" r:id="rId28"/>
    <p:sldId id="293" r:id="rId29"/>
    <p:sldId id="300" r:id="rId30"/>
    <p:sldId id="326" r:id="rId31"/>
    <p:sldId id="327" r:id="rId32"/>
    <p:sldId id="328" r:id="rId33"/>
    <p:sldId id="329" r:id="rId34"/>
    <p:sldId id="301" r:id="rId35"/>
    <p:sldId id="330" r:id="rId36"/>
    <p:sldId id="331" r:id="rId37"/>
    <p:sldId id="332" r:id="rId38"/>
    <p:sldId id="333" r:id="rId39"/>
    <p:sldId id="302" r:id="rId40"/>
    <p:sldId id="294" r:id="rId41"/>
    <p:sldId id="303" r:id="rId42"/>
    <p:sldId id="304" r:id="rId43"/>
    <p:sldId id="305" r:id="rId44"/>
    <p:sldId id="306" r:id="rId45"/>
    <p:sldId id="312" r:id="rId46"/>
    <p:sldId id="313" r:id="rId47"/>
    <p:sldId id="295" r:id="rId48"/>
    <p:sldId id="315" r:id="rId49"/>
    <p:sldId id="314" r:id="rId50"/>
    <p:sldId id="307" r:id="rId51"/>
    <p:sldId id="308" r:id="rId52"/>
    <p:sldId id="309" r:id="rId53"/>
    <p:sldId id="310" r:id="rId54"/>
    <p:sldId id="311" r:id="rId55"/>
    <p:sldId id="316" r:id="rId56"/>
    <p:sldId id="296" r:id="rId57"/>
    <p:sldId id="317" r:id="rId58"/>
    <p:sldId id="318" r:id="rId59"/>
    <p:sldId id="319" r:id="rId60"/>
    <p:sldId id="320" r:id="rId61"/>
    <p:sldId id="321" r:id="rId62"/>
    <p:sldId id="322" r:id="rId63"/>
    <p:sldId id="323" r:id="rId64"/>
    <p:sldId id="324" r:id="rId65"/>
    <p:sldId id="325" r:id="rId66"/>
  </p:sldIdLst>
  <p:sldSz cx="12192000" cy="6858000"/>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7916" autoAdjust="0"/>
  </p:normalViewPr>
  <p:slideViewPr>
    <p:cSldViewPr snapToGrid="0">
      <p:cViewPr varScale="1">
        <p:scale>
          <a:sx n="108" d="100"/>
          <a:sy n="108" d="100"/>
        </p:scale>
        <p:origin x="566" y="9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04D62-F9DC-405B-A8DA-36410C67E53A}" type="datetimeFigureOut">
              <a:rPr lang="en-US" smtClean="0"/>
              <a:t>6/30/2024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BABED-3814-4D7E-8C16-050EC1D930CB}" type="slidenum">
              <a:rPr lang="en-US" smtClean="0"/>
              <a:t>‹#›</a:t>
            </a:fld>
            <a:endParaRPr lang="en-US"/>
          </a:p>
        </p:txBody>
      </p:sp>
    </p:spTree>
    <p:extLst>
      <p:ext uri="{BB962C8B-B14F-4D97-AF65-F5344CB8AC3E}">
        <p14:creationId xmlns:p14="http://schemas.microsoft.com/office/powerpoint/2010/main" val="1717109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F3F3F"/>
                </a:solidFill>
                <a:effectLst/>
                <a:latin typeface="suxingme"/>
              </a:rPr>
              <a:t>KAN</a:t>
            </a:r>
            <a:r>
              <a:rPr lang="zh-CN" altLang="en-US" b="0" i="0" dirty="0">
                <a:solidFill>
                  <a:srgbClr val="3F3F3F"/>
                </a:solidFill>
                <a:effectLst/>
                <a:latin typeface="suxingme"/>
              </a:rPr>
              <a:t>受到</a:t>
            </a:r>
            <a:r>
              <a:rPr lang="en-US" altLang="zh-CN" b="0" i="0" dirty="0">
                <a:solidFill>
                  <a:srgbClr val="3F3F3F"/>
                </a:solidFill>
                <a:effectLst/>
                <a:latin typeface="suxingme"/>
              </a:rPr>
              <a:t>Kolmogorov-Arnold Representation Theorem</a:t>
            </a:r>
            <a:r>
              <a:rPr lang="zh-CN" altLang="en-US" b="0" i="0" dirty="0">
                <a:solidFill>
                  <a:srgbClr val="3F3F3F"/>
                </a:solidFill>
                <a:effectLst/>
                <a:latin typeface="suxingme"/>
              </a:rPr>
              <a:t>或</a:t>
            </a:r>
            <a:r>
              <a:rPr lang="en-US" altLang="zh-CN" b="0" i="0" dirty="0">
                <a:solidFill>
                  <a:srgbClr val="3F3F3F"/>
                </a:solidFill>
                <a:effectLst/>
                <a:latin typeface="suxingme"/>
              </a:rPr>
              <a:t>Kolmogorov-Arnold Superposition Theorem</a:t>
            </a:r>
            <a:r>
              <a:rPr lang="zh-CN" altLang="en-US" b="0" i="0" dirty="0">
                <a:solidFill>
                  <a:srgbClr val="888888"/>
                </a:solidFill>
                <a:effectLst/>
                <a:latin typeface="suxingme"/>
              </a:rPr>
              <a:t>（以下简称</a:t>
            </a:r>
            <a:r>
              <a:rPr lang="en-US" altLang="zh-CN" b="0" i="0" dirty="0">
                <a:solidFill>
                  <a:srgbClr val="888888"/>
                </a:solidFill>
                <a:effectLst/>
                <a:latin typeface="suxingme"/>
              </a:rPr>
              <a:t>KA</a:t>
            </a:r>
            <a:r>
              <a:rPr lang="zh-CN" altLang="en-US" b="0" i="0" dirty="0">
                <a:solidFill>
                  <a:srgbClr val="888888"/>
                </a:solidFill>
                <a:effectLst/>
                <a:latin typeface="suxingme"/>
              </a:rPr>
              <a:t>表示定理）</a:t>
            </a:r>
            <a:r>
              <a:rPr lang="zh-CN" altLang="en-US" b="0" i="0" dirty="0">
                <a:solidFill>
                  <a:srgbClr val="3F3F3F"/>
                </a:solidFill>
                <a:effectLst/>
                <a:latin typeface="suxingme"/>
              </a:rPr>
              <a:t>的启发。该定理表明，如果</a:t>
            </a:r>
            <a:r>
              <a:rPr lang="en-US" altLang="zh-CN" b="0" i="0" dirty="0">
                <a:solidFill>
                  <a:srgbClr val="3F3F3F"/>
                </a:solidFill>
                <a:effectLst/>
                <a:latin typeface="suxingme"/>
              </a:rPr>
              <a:t>f</a:t>
            </a:r>
            <a:r>
              <a:rPr lang="zh-CN" altLang="en-US" b="0" i="0" dirty="0">
                <a:solidFill>
                  <a:srgbClr val="3F3F3F"/>
                </a:solidFill>
                <a:effectLst/>
                <a:latin typeface="suxingme"/>
              </a:rPr>
              <a:t>是一个连续的多元函数，那么</a:t>
            </a:r>
            <a:r>
              <a:rPr lang="en-US" altLang="zh-CN" b="0" i="0" dirty="0">
                <a:solidFill>
                  <a:srgbClr val="3F3F3F"/>
                </a:solidFill>
                <a:effectLst/>
                <a:latin typeface="suxingme"/>
              </a:rPr>
              <a:t>f</a:t>
            </a:r>
            <a:r>
              <a:rPr lang="zh-CN" altLang="en-US" b="0" i="0" dirty="0">
                <a:solidFill>
                  <a:srgbClr val="3F3F3F"/>
                </a:solidFill>
                <a:effectLst/>
                <a:latin typeface="suxingme"/>
              </a:rPr>
              <a:t>可以表示为有限个单元函数的总和。就像方程所展示的那样。</a:t>
            </a:r>
            <a:r>
              <a:rPr lang="zh-CN" altLang="en-US" b="1" i="0" dirty="0">
                <a:solidFill>
                  <a:srgbClr val="3F3F3F"/>
                </a:solidFill>
                <a:effectLst/>
                <a:latin typeface="suxingme"/>
              </a:rPr>
              <a:t>这个定理的关键在于，从某种意义上说，真正的多元函数就是加法，不需要其他多元函数。</a:t>
            </a:r>
            <a:r>
              <a:rPr lang="zh-CN" altLang="en-US" b="0" i="0" dirty="0">
                <a:solidFill>
                  <a:srgbClr val="3F3F3F"/>
                </a:solidFill>
                <a:effectLst/>
                <a:latin typeface="suxingme"/>
              </a:rPr>
              <a:t>只需单元函数和加法，就可以构造出乘法。</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21</a:t>
            </a:fld>
            <a:endParaRPr lang="en-US"/>
          </a:p>
        </p:txBody>
      </p:sp>
    </p:spTree>
    <p:extLst>
      <p:ext uri="{BB962C8B-B14F-4D97-AF65-F5344CB8AC3E}">
        <p14:creationId xmlns:p14="http://schemas.microsoft.com/office/powerpoint/2010/main" val="1514678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首先，一个关键的技巧称为“残差激活函数”。如果我们仅将激活函数初始化为样条函数，虽然它在局部区域内光滑，但随着网格点的增加，整体将显得震荡且非光滑。这种状态对于损失函数的可微分非常不利。因此，我们的策略是在一个平滑的函数基础上增加一些扰动作为初始化。我们选择了使用</a:t>
            </a:r>
            <a:r>
              <a:rPr lang="en-US" altLang="zh-CN" dirty="0" err="1">
                <a:solidFill>
                  <a:srgbClr val="3F3F3F"/>
                </a:solidFill>
                <a:effectLst/>
              </a:rPr>
              <a:t>Selu</a:t>
            </a:r>
            <a:r>
              <a:rPr lang="zh-CN" altLang="en-US" dirty="0">
                <a:solidFill>
                  <a:srgbClr val="3F3F3F"/>
                </a:solidFill>
                <a:effectLst/>
              </a:rPr>
              <a:t>作为基础激活函数</a:t>
            </a:r>
            <a:r>
              <a:rPr lang="zh-CN" altLang="en-US" dirty="0">
                <a:solidFill>
                  <a:srgbClr val="888888"/>
                </a:solidFill>
                <a:effectLst/>
              </a:rPr>
              <a:t>（缩放指数线性单元，</a:t>
            </a:r>
            <a:r>
              <a:rPr lang="en-US" altLang="zh-CN" dirty="0">
                <a:solidFill>
                  <a:srgbClr val="888888"/>
                </a:solidFill>
                <a:effectLst/>
              </a:rPr>
              <a:t>Scaled Exponential Linear Unit</a:t>
            </a:r>
            <a:r>
              <a:rPr lang="zh-CN" altLang="en-US" dirty="0">
                <a:solidFill>
                  <a:srgbClr val="888888"/>
                </a:solidFill>
                <a:effectLst/>
              </a:rPr>
              <a:t>）</a:t>
            </a:r>
            <a:r>
              <a:rPr lang="zh-CN" altLang="en-US" dirty="0">
                <a:solidFill>
                  <a:srgbClr val="3F3F3F"/>
                </a:solidFill>
                <a:effectLst/>
              </a:rPr>
              <a:t>，并将样条函数几乎初始化为零。但不能将其完全初始化为零，类似于不能将</a:t>
            </a:r>
            <a:r>
              <a:rPr lang="en-US" altLang="zh-CN" dirty="0">
                <a:solidFill>
                  <a:srgbClr val="3F3F3F"/>
                </a:solidFill>
                <a:effectLst/>
              </a:rPr>
              <a:t>MLP</a:t>
            </a:r>
            <a:r>
              <a:rPr lang="zh-CN" altLang="en-US" dirty="0">
                <a:solidFill>
                  <a:srgbClr val="3F3F3F"/>
                </a:solidFill>
                <a:effectLst/>
              </a:rPr>
              <a:t>中的线性层完全初始化为零。</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第二个要点是初始化的尺度。这是</a:t>
            </a:r>
            <a:r>
              <a:rPr lang="en-US" altLang="zh-CN" dirty="0">
                <a:solidFill>
                  <a:srgbClr val="3F3F3F"/>
                </a:solidFill>
                <a:effectLst/>
              </a:rPr>
              <a:t>MLP</a:t>
            </a:r>
            <a:r>
              <a:rPr lang="zh-CN" altLang="en-US" dirty="0">
                <a:solidFill>
                  <a:srgbClr val="3F3F3F"/>
                </a:solidFill>
                <a:effectLst/>
              </a:rPr>
              <a:t>或任何神经网络共有的问题。我们希望激活函数能够保持在一个合适的运作范围内，因此需要精心选择尺度，以确保激活值处于这个范围。</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第三个重要的点是需要对样条的区间和网格进行更新。通常，对于单层样条，数据范围是固定的，这使得设定一个有界区域变得简单。但在</a:t>
            </a:r>
            <a:r>
              <a:rPr lang="en-US" altLang="zh-CN" dirty="0">
                <a:solidFill>
                  <a:srgbClr val="3F3F3F"/>
                </a:solidFill>
                <a:effectLst/>
              </a:rPr>
              <a:t>KAN</a:t>
            </a:r>
            <a:r>
              <a:rPr lang="zh-CN" altLang="en-US" dirty="0">
                <a:solidFill>
                  <a:srgbClr val="3F3F3F"/>
                </a:solidFill>
                <a:effectLst/>
              </a:rPr>
              <a:t>中，由于它是多层的，后面层的样条输入实际上是不确定的，会随训练改变。这导致一个问题：样条必须在一个有界区域内工作，所以当区域改变时，需要动态更新这个区域。</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尽管尝试了一些其他策略，包括加入规范化层和使网格可学习，但这些尝试并不成功。最后，我们发现通过每训练</a:t>
            </a:r>
            <a:r>
              <a:rPr lang="en-US" altLang="zh-CN" dirty="0">
                <a:solidFill>
                  <a:srgbClr val="3F3F3F"/>
                </a:solidFill>
                <a:effectLst/>
              </a:rPr>
              <a:t>20</a:t>
            </a:r>
            <a:r>
              <a:rPr lang="zh-CN" altLang="en-US" dirty="0">
                <a:solidFill>
                  <a:srgbClr val="3F3F3F"/>
                </a:solidFill>
                <a:effectLst/>
              </a:rPr>
              <a:t>步后评估激活函数的工作区间，并根据样本激活分布调整网格，是一种较为有效的方法。当然，也有可能存在更优的方法。</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39</a:t>
            </a:fld>
            <a:endParaRPr lang="en-US"/>
          </a:p>
        </p:txBody>
      </p:sp>
    </p:spTree>
    <p:extLst>
      <p:ext uri="{BB962C8B-B14F-4D97-AF65-F5344CB8AC3E}">
        <p14:creationId xmlns:p14="http://schemas.microsoft.com/office/powerpoint/2010/main" val="891456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F3F3F"/>
                </a:solidFill>
                <a:effectLst/>
                <a:latin typeface="suxingme"/>
              </a:rPr>
              <a:t>现在，让我们来讨论</a:t>
            </a:r>
            <a:r>
              <a:rPr lang="en-US" altLang="zh-CN" b="0" i="0" dirty="0">
                <a:solidFill>
                  <a:srgbClr val="3F3F3F"/>
                </a:solidFill>
                <a:effectLst/>
                <a:latin typeface="suxingme"/>
              </a:rPr>
              <a:t>KAN</a:t>
            </a:r>
            <a:r>
              <a:rPr lang="zh-CN" altLang="en-US" b="0" i="0" dirty="0">
                <a:solidFill>
                  <a:srgbClr val="3F3F3F"/>
                </a:solidFill>
                <a:effectLst/>
                <a:latin typeface="suxingme"/>
              </a:rPr>
              <a:t>的一些特性，并进一步探讨它的潜在优势。首先，一个大家可能较为关注的特性是其缩放性能，即所谓的规模定律</a:t>
            </a:r>
            <a:r>
              <a:rPr lang="zh-CN" altLang="en-US" b="0" i="0" dirty="0">
                <a:solidFill>
                  <a:srgbClr val="888888"/>
                </a:solidFill>
                <a:effectLst/>
                <a:latin typeface="suxingme"/>
              </a:rPr>
              <a:t>（</a:t>
            </a:r>
            <a:r>
              <a:rPr lang="en-US" altLang="zh-CN" b="0" i="0" dirty="0">
                <a:solidFill>
                  <a:srgbClr val="888888"/>
                </a:solidFill>
                <a:effectLst/>
                <a:latin typeface="suxingme"/>
              </a:rPr>
              <a:t>Scaling Property</a:t>
            </a:r>
            <a:r>
              <a:rPr lang="zh-CN" altLang="en-US" b="0" i="0" dirty="0">
                <a:solidFill>
                  <a:srgbClr val="888888"/>
                </a:solidFill>
                <a:effectLst/>
                <a:latin typeface="suxingme"/>
              </a:rPr>
              <a:t>）</a:t>
            </a:r>
            <a:r>
              <a:rPr lang="zh-CN" altLang="en-US" b="0" i="0" dirty="0">
                <a:solidFill>
                  <a:srgbClr val="3F3F3F"/>
                </a:solidFill>
                <a:effectLst/>
                <a:latin typeface="suxingme"/>
              </a:rPr>
              <a:t>。众所周知，在技术进步中有一些重要的规模定律，例如摩尔定律。特别是在构建大型模型时，常见的观察是模型的参数规模越大，其性能通常会越好。</a:t>
            </a:r>
            <a:endParaRPr lang="en-US" altLang="zh-CN" b="0" i="0" dirty="0">
              <a:solidFill>
                <a:srgbClr val="3F3F3F"/>
              </a:solidFill>
              <a:effectLst/>
              <a:latin typeface="suxingme"/>
            </a:endParaRPr>
          </a:p>
        </p:txBody>
      </p:sp>
      <p:sp>
        <p:nvSpPr>
          <p:cNvPr id="4" name="灯片编号占位符 3"/>
          <p:cNvSpPr>
            <a:spLocks noGrp="1"/>
          </p:cNvSpPr>
          <p:nvPr>
            <p:ph type="sldNum" sz="quarter" idx="5"/>
          </p:nvPr>
        </p:nvSpPr>
        <p:spPr/>
        <p:txBody>
          <a:bodyPr/>
          <a:lstStyle/>
          <a:p>
            <a:fld id="{43ABABED-3814-4D7E-8C16-050EC1D930CB}" type="slidenum">
              <a:rPr lang="en-US" smtClean="0"/>
              <a:t>40</a:t>
            </a:fld>
            <a:endParaRPr lang="en-US"/>
          </a:p>
        </p:txBody>
      </p:sp>
    </p:spTree>
    <p:extLst>
      <p:ext uri="{BB962C8B-B14F-4D97-AF65-F5344CB8AC3E}">
        <p14:creationId xmlns:p14="http://schemas.microsoft.com/office/powerpoint/2010/main" val="3998670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具体来说，模型的错误率或损失，也就是近似误差，通常会随着参数数量的增加按照幂律减少，其表达式为</a:t>
            </a:r>
            <a:r>
              <a:rPr lang="en-US" altLang="zh-CN" dirty="0">
                <a:solidFill>
                  <a:srgbClr val="3F3F3F"/>
                </a:solidFill>
                <a:effectLst/>
              </a:rPr>
              <a:t>N</a:t>
            </a:r>
            <a:r>
              <a:rPr lang="en-US" altLang="zh-CN" baseline="30000" dirty="0">
                <a:solidFill>
                  <a:srgbClr val="3F3F3F"/>
                </a:solidFill>
                <a:effectLst/>
              </a:rPr>
              <a:t>-α</a:t>
            </a:r>
            <a:r>
              <a:rPr lang="zh-CN" altLang="en-US" dirty="0">
                <a:solidFill>
                  <a:srgbClr val="3F3F3F"/>
                </a:solidFill>
                <a:effectLst/>
              </a:rPr>
              <a:t>，其中</a:t>
            </a:r>
            <a:r>
              <a:rPr lang="en-US" altLang="zh-CN" dirty="0">
                <a:solidFill>
                  <a:srgbClr val="3F3F3F"/>
                </a:solidFill>
                <a:effectLst/>
              </a:rPr>
              <a:t>α</a:t>
            </a:r>
            <a:r>
              <a:rPr lang="zh-CN" altLang="en-US" dirty="0">
                <a:solidFill>
                  <a:srgbClr val="3F3F3F"/>
                </a:solidFill>
                <a:effectLst/>
              </a:rPr>
              <a:t>是一个表示减少速度的指数。换言之，这个指数直接反映了当参数数量翻倍时，损失函数减少的速度将如何变化。</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在传统的函数拟合环境中，如果对函数的具体结构并无了解，我们可能只能在高维空间中绘制非常均匀的网格。这就引发了所谓的“维数灾难”，因为随着维度的增加，每个维度上的网格数量会呈指数级增长，这将导致精确度极度降低。在这种情况下，缩放因子通常表示为</a:t>
            </a:r>
            <a:r>
              <a:rPr lang="en-US" altLang="zh-CN" dirty="0">
                <a:solidFill>
                  <a:srgbClr val="3F3F3F"/>
                </a:solidFill>
                <a:effectLst/>
              </a:rPr>
              <a:t>(</a:t>
            </a:r>
            <a:r>
              <a:rPr lang="en-US" altLang="zh-CN" dirty="0">
                <a:solidFill>
                  <a:srgbClr val="3F3F3F"/>
                </a:solidFill>
                <a:effectLst/>
                <a:latin typeface="mp-quote"/>
              </a:rPr>
              <a:t>k+1)/d</a:t>
            </a:r>
            <a:r>
              <a:rPr lang="zh-CN" altLang="en-US" dirty="0">
                <a:solidFill>
                  <a:srgbClr val="3F3F3F"/>
                </a:solidFill>
                <a:effectLst/>
                <a:latin typeface="mp-quote"/>
              </a:rPr>
              <a:t>，我们希望</a:t>
            </a:r>
            <a:r>
              <a:rPr lang="en-US" altLang="zh-CN" dirty="0">
                <a:solidFill>
                  <a:srgbClr val="3F3F3F"/>
                </a:solidFill>
                <a:effectLst/>
                <a:latin typeface="mp-quote"/>
              </a:rPr>
              <a:t>α</a:t>
            </a:r>
            <a:r>
              <a:rPr lang="zh-CN" altLang="en-US" dirty="0">
                <a:solidFill>
                  <a:srgbClr val="3F3F3F"/>
                </a:solidFill>
                <a:effectLst/>
                <a:latin typeface="mp-quote"/>
              </a:rPr>
              <a:t>越大越好，因为这意味着损失下降得越快。</a:t>
            </a:r>
            <a:endParaRPr lang="en-US" altLang="zh-CN" dirty="0">
              <a:solidFill>
                <a:srgbClr val="3F3F3F"/>
              </a:solidFill>
              <a:effectLst/>
              <a:latin typeface="mp-quote"/>
            </a:endParaRPr>
          </a:p>
          <a:p>
            <a:br>
              <a:rPr lang="zh-CN" altLang="en-US" dirty="0">
                <a:solidFill>
                  <a:srgbClr val="3F3F3F"/>
                </a:solidFill>
                <a:effectLst/>
              </a:rPr>
            </a:br>
            <a:r>
              <a:rPr lang="zh-CN" altLang="en-US" dirty="0">
                <a:solidFill>
                  <a:srgbClr val="3F3F3F"/>
                </a:solidFill>
                <a:effectLst/>
              </a:rPr>
              <a:t>然而，如果一个多维函数可以被</a:t>
            </a:r>
            <a:r>
              <a:rPr lang="en-US" altLang="zh-CN" dirty="0">
                <a:solidFill>
                  <a:srgbClr val="3F3F3F"/>
                </a:solidFill>
                <a:effectLst/>
              </a:rPr>
              <a:t>KAN</a:t>
            </a:r>
            <a:r>
              <a:rPr lang="zh-CN" altLang="en-US" dirty="0">
                <a:solidFill>
                  <a:srgbClr val="3F3F3F"/>
                </a:solidFill>
                <a:effectLst/>
              </a:rPr>
              <a:t>表示，那么实际的维数</a:t>
            </a:r>
            <a:r>
              <a:rPr lang="en-US" altLang="zh-CN" dirty="0">
                <a:solidFill>
                  <a:srgbClr val="3F3F3F"/>
                </a:solidFill>
                <a:effectLst/>
              </a:rPr>
              <a:t>d</a:t>
            </a:r>
            <a:r>
              <a:rPr lang="zh-CN" altLang="en-US" dirty="0">
                <a:solidFill>
                  <a:srgbClr val="3F3F3F"/>
                </a:solidFill>
                <a:effectLst/>
              </a:rPr>
              <a:t>就变成了</a:t>
            </a:r>
            <a:r>
              <a:rPr lang="en-US" altLang="zh-CN" dirty="0">
                <a:solidFill>
                  <a:srgbClr val="3F3F3F"/>
                </a:solidFill>
                <a:effectLst/>
              </a:rPr>
              <a:t>1</a:t>
            </a:r>
            <a:r>
              <a:rPr lang="zh-CN" altLang="en-US" dirty="0">
                <a:solidFill>
                  <a:srgbClr val="3F3F3F"/>
                </a:solidFill>
                <a:effectLst/>
              </a:rPr>
              <a:t>，其缩放性能将显著提高。</a:t>
            </a:r>
            <a:r>
              <a:rPr lang="en-US" altLang="zh-CN" dirty="0">
                <a:solidFill>
                  <a:srgbClr val="3F3F3F"/>
                </a:solidFill>
                <a:effectLst/>
              </a:rPr>
              <a:t>KAN</a:t>
            </a:r>
            <a:r>
              <a:rPr lang="zh-CN" altLang="en-US" dirty="0">
                <a:solidFill>
                  <a:srgbClr val="3F3F3F"/>
                </a:solidFill>
                <a:effectLst/>
              </a:rPr>
              <a:t>理论指出，一个 </a:t>
            </a:r>
            <a:r>
              <a:rPr lang="en-US" altLang="zh-CN" dirty="0">
                <a:solidFill>
                  <a:srgbClr val="3F3F3F"/>
                </a:solidFill>
                <a:effectLst/>
              </a:rPr>
              <a:t>d</a:t>
            </a:r>
            <a:r>
              <a:rPr lang="zh-CN" altLang="en-US" dirty="0">
                <a:solidFill>
                  <a:srgbClr val="3F3F3F"/>
                </a:solidFill>
                <a:effectLst/>
              </a:rPr>
              <a:t>维的函数可以被分解为大约</a:t>
            </a:r>
            <a:r>
              <a:rPr lang="en-US" altLang="zh-CN" dirty="0">
                <a:solidFill>
                  <a:srgbClr val="3F3F3F"/>
                </a:solidFill>
                <a:effectLst/>
              </a:rPr>
              <a:t>d</a:t>
            </a:r>
            <a:r>
              <a:rPr lang="en-US" altLang="zh-CN" baseline="30000" dirty="0">
                <a:solidFill>
                  <a:srgbClr val="3F3F3F"/>
                </a:solidFill>
                <a:effectLst/>
              </a:rPr>
              <a:t>2</a:t>
            </a:r>
            <a:r>
              <a:rPr lang="zh-CN" altLang="en-US" dirty="0">
                <a:solidFill>
                  <a:srgbClr val="3F3F3F"/>
                </a:solidFill>
                <a:effectLst/>
              </a:rPr>
              <a:t>个单元函数和加法的组合。因此，要学习这样一个函数，实际上只需要处理</a:t>
            </a:r>
            <a:r>
              <a:rPr lang="en-US" altLang="zh-CN" dirty="0">
                <a:solidFill>
                  <a:srgbClr val="3F3F3F"/>
                </a:solidFill>
                <a:effectLst/>
              </a:rPr>
              <a:t>d</a:t>
            </a:r>
            <a:r>
              <a:rPr lang="en-US" altLang="zh-CN" baseline="30000" dirty="0">
                <a:solidFill>
                  <a:srgbClr val="3F3F3F"/>
                </a:solidFill>
                <a:effectLst/>
              </a:rPr>
              <a:t>2</a:t>
            </a:r>
            <a:r>
              <a:rPr lang="zh-CN" altLang="en-US" dirty="0">
                <a:solidFill>
                  <a:srgbClr val="3F3F3F"/>
                </a:solidFill>
                <a:effectLst/>
              </a:rPr>
              <a:t>个量级的一元函数。当使用样条函数进行逼近时，它的性能提升为</a:t>
            </a:r>
            <a:r>
              <a:rPr lang="en-US" altLang="zh-CN" dirty="0">
                <a:solidFill>
                  <a:srgbClr val="3F3F3F"/>
                </a:solidFill>
                <a:effectLst/>
              </a:rPr>
              <a:t>k+1</a:t>
            </a:r>
            <a:r>
              <a:rPr lang="zh-CN" altLang="en-US" dirty="0">
                <a:solidFill>
                  <a:srgbClr val="3F3F3F"/>
                </a:solidFill>
                <a:effectLst/>
              </a:rPr>
              <a:t>的缩放。</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当然，这里需要提及的是，这种逼近理论还相当初级，它还与函数空间有关。我们的一些合作研究正在讨论如何进一步上完善这个逼近理论。当前的理论假设所有函数都是光滑的，这在物理上通常是没有问题的，但在数学上可能需要更多的探讨，以明确函数空间的确切性质。</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41</a:t>
            </a:fld>
            <a:endParaRPr lang="en-US"/>
          </a:p>
        </p:txBody>
      </p:sp>
    </p:spTree>
    <p:extLst>
      <p:ext uri="{BB962C8B-B14F-4D97-AF65-F5344CB8AC3E}">
        <p14:creationId xmlns:p14="http://schemas.microsoft.com/office/powerpoint/2010/main" val="2497814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F3F3F"/>
                </a:solidFill>
                <a:effectLst/>
                <a:latin typeface="suxingme"/>
              </a:rPr>
              <a:t>有人可能会担心</a:t>
            </a:r>
            <a:r>
              <a:rPr lang="en-US" altLang="zh-CN" b="0" i="0" dirty="0">
                <a:solidFill>
                  <a:srgbClr val="3F3F3F"/>
                </a:solidFill>
                <a:effectLst/>
                <a:latin typeface="suxingme"/>
              </a:rPr>
              <a:t>KAN</a:t>
            </a:r>
            <a:r>
              <a:rPr lang="zh-CN" altLang="en-US" b="0" i="0" dirty="0">
                <a:solidFill>
                  <a:srgbClr val="3F3F3F"/>
                </a:solidFill>
                <a:effectLst/>
                <a:latin typeface="suxingme"/>
              </a:rPr>
              <a:t>的实际应用性</a:t>
            </a:r>
            <a:r>
              <a:rPr lang="en-US" altLang="zh-CN" b="0" i="0" dirty="0">
                <a:solidFill>
                  <a:srgbClr val="3F3F3F"/>
                </a:solidFill>
                <a:effectLst/>
                <a:latin typeface="suxingme"/>
              </a:rPr>
              <a:t>——</a:t>
            </a:r>
            <a:r>
              <a:rPr lang="zh-CN" altLang="en-US" b="0" i="0" dirty="0">
                <a:solidFill>
                  <a:srgbClr val="3F3F3F"/>
                </a:solidFill>
                <a:effectLst/>
                <a:latin typeface="suxingme"/>
              </a:rPr>
              <a:t>即哪些函数是可以被</a:t>
            </a:r>
            <a:r>
              <a:rPr lang="en-US" altLang="zh-CN" b="0" i="0" dirty="0">
                <a:solidFill>
                  <a:srgbClr val="3F3F3F"/>
                </a:solidFill>
                <a:effectLst/>
                <a:latin typeface="suxingme"/>
              </a:rPr>
              <a:t>KAN</a:t>
            </a:r>
            <a:r>
              <a:rPr lang="zh-CN" altLang="en-US" b="0" i="0" dirty="0">
                <a:solidFill>
                  <a:srgbClr val="3F3F3F"/>
                </a:solidFill>
                <a:effectLst/>
                <a:latin typeface="suxingme"/>
              </a:rPr>
              <a:t>表示的。前面假设函数可以被</a:t>
            </a:r>
            <a:r>
              <a:rPr lang="en-US" altLang="zh-CN" b="0" i="0" dirty="0">
                <a:solidFill>
                  <a:srgbClr val="3F3F3F"/>
                </a:solidFill>
                <a:effectLst/>
                <a:latin typeface="suxingme"/>
              </a:rPr>
              <a:t>KAN</a:t>
            </a:r>
            <a:r>
              <a:rPr lang="zh-CN" altLang="en-US" b="0" i="0" dirty="0">
                <a:solidFill>
                  <a:srgbClr val="3F3F3F"/>
                </a:solidFill>
                <a:effectLst/>
                <a:latin typeface="suxingme"/>
              </a:rPr>
              <a:t>表示，如果不能，那么即便存在规模定律，它也是无意义的。在这一点上，我们认为虽然没有严格证明，但许多符号函数很可能都可以被</a:t>
            </a:r>
            <a:r>
              <a:rPr lang="en-US" altLang="zh-CN" b="0" i="0" dirty="0">
                <a:solidFill>
                  <a:srgbClr val="3F3F3F"/>
                </a:solidFill>
                <a:effectLst/>
                <a:latin typeface="suxingme"/>
              </a:rPr>
              <a:t>KAN</a:t>
            </a:r>
            <a:r>
              <a:rPr lang="zh-CN" altLang="en-US" b="0" i="0" dirty="0">
                <a:solidFill>
                  <a:srgbClr val="3F3F3F"/>
                </a:solidFill>
                <a:effectLst/>
                <a:latin typeface="suxingme"/>
              </a:rPr>
              <a:t>表示。这是因为符号函数本质上是函数的复合，而</a:t>
            </a:r>
            <a:r>
              <a:rPr lang="en-US" altLang="zh-CN" b="0" i="0" dirty="0">
                <a:solidFill>
                  <a:srgbClr val="3F3F3F"/>
                </a:solidFill>
                <a:effectLst/>
                <a:latin typeface="suxingme"/>
              </a:rPr>
              <a:t>KAN</a:t>
            </a:r>
            <a:r>
              <a:rPr lang="zh-CN" altLang="en-US" b="0" i="0" dirty="0">
                <a:solidFill>
                  <a:srgbClr val="3F3F3F"/>
                </a:solidFill>
                <a:effectLst/>
                <a:latin typeface="suxingme"/>
              </a:rPr>
              <a:t>的核心能力就是捕捉这种函数的复合结构。这里有几个例子可以说明这一点：</a:t>
            </a:r>
            <a:endParaRPr lang="en-US" altLang="zh-CN" b="0" i="0" dirty="0">
              <a:solidFill>
                <a:srgbClr val="3F3F3F"/>
              </a:solidFill>
              <a:effectLst/>
              <a:latin typeface="suxingme"/>
            </a:endParaRPr>
          </a:p>
          <a:p>
            <a:pPr algn="l"/>
            <a:endParaRPr lang="zh-CN" altLang="en-US" b="0" i="0" dirty="0">
              <a:solidFill>
                <a:srgbClr val="3D464D"/>
              </a:solidFill>
              <a:effectLst/>
              <a:latin typeface="suxingme"/>
            </a:endParaRPr>
          </a:p>
          <a:p>
            <a:pPr algn="l">
              <a:buFont typeface="+mj-lt"/>
              <a:buAutoNum type="arabicPeriod"/>
            </a:pPr>
            <a:r>
              <a:rPr lang="zh-CN" altLang="en-US" b="1" i="0" dirty="0">
                <a:solidFill>
                  <a:srgbClr val="3F3F3F"/>
                </a:solidFill>
                <a:effectLst/>
                <a:latin typeface="suxingme"/>
              </a:rPr>
              <a:t>乘法操作</a:t>
            </a:r>
            <a:r>
              <a:rPr lang="zh-CN" altLang="en-US" b="0" i="0" dirty="0">
                <a:solidFill>
                  <a:srgbClr val="3F3F3F"/>
                </a:solidFill>
                <a:effectLst/>
                <a:latin typeface="suxingme"/>
              </a:rPr>
              <a:t>：考虑输入 </a:t>
            </a:r>
            <a:r>
              <a:rPr lang="en-US" altLang="zh-CN" b="0" i="0" dirty="0">
                <a:solidFill>
                  <a:srgbClr val="3F3F3F"/>
                </a:solidFill>
                <a:effectLst/>
                <a:latin typeface="suxingme"/>
              </a:rPr>
              <a:t>(x) </a:t>
            </a:r>
            <a:r>
              <a:rPr lang="zh-CN" altLang="en-US" b="0" i="0" dirty="0">
                <a:solidFill>
                  <a:srgbClr val="3F3F3F"/>
                </a:solidFill>
                <a:effectLst/>
                <a:latin typeface="suxingme"/>
              </a:rPr>
              <a:t>和 </a:t>
            </a:r>
            <a:r>
              <a:rPr lang="en-US" altLang="zh-CN" b="0" i="0" dirty="0">
                <a:solidFill>
                  <a:srgbClr val="3F3F3F"/>
                </a:solidFill>
                <a:effectLst/>
                <a:latin typeface="suxingme"/>
              </a:rPr>
              <a:t>(y)</a:t>
            </a:r>
            <a:r>
              <a:rPr lang="zh-CN" altLang="en-US" b="0" i="0" dirty="0">
                <a:solidFill>
                  <a:srgbClr val="3F3F3F"/>
                </a:solidFill>
                <a:effectLst/>
                <a:latin typeface="suxingme"/>
              </a:rPr>
              <a:t>，其目标是预测 </a:t>
            </a:r>
            <a:r>
              <a:rPr lang="en-US" altLang="zh-CN" b="0" i="0" dirty="0">
                <a:solidFill>
                  <a:srgbClr val="3F3F3F"/>
                </a:solidFill>
                <a:effectLst/>
                <a:latin typeface="suxingme"/>
              </a:rPr>
              <a:t>(</a:t>
            </a:r>
            <a:r>
              <a:rPr lang="en-US" altLang="zh-CN" b="0" i="0" dirty="0" err="1">
                <a:solidFill>
                  <a:srgbClr val="3F3F3F"/>
                </a:solidFill>
                <a:effectLst/>
                <a:latin typeface="suxingme"/>
              </a:rPr>
              <a:t>x×y</a:t>
            </a:r>
            <a:r>
              <a:rPr lang="en-US" altLang="zh-CN" b="0" i="0" dirty="0">
                <a:solidFill>
                  <a:srgbClr val="3F3F3F"/>
                </a:solidFill>
                <a:effectLst/>
                <a:latin typeface="suxingme"/>
              </a:rPr>
              <a:t>) </a:t>
            </a:r>
            <a:r>
              <a:rPr lang="zh-CN" altLang="en-US" b="0" i="0" dirty="0">
                <a:solidFill>
                  <a:srgbClr val="3F3F3F"/>
                </a:solidFill>
                <a:effectLst/>
                <a:latin typeface="suxingme"/>
              </a:rPr>
              <a:t>的结果。在经过训练后，模型能够计算 </a:t>
            </a:r>
            <a:r>
              <a:rPr lang="en-US" altLang="zh-CN" b="0" i="0" dirty="0">
                <a:solidFill>
                  <a:srgbClr val="3F3F3F"/>
                </a:solidFill>
                <a:effectLst/>
                <a:latin typeface="suxingme"/>
              </a:rPr>
              <a:t>( (</a:t>
            </a:r>
            <a:r>
              <a:rPr lang="en-US" altLang="zh-CN" b="0" i="0" dirty="0" err="1">
                <a:solidFill>
                  <a:srgbClr val="3F3F3F"/>
                </a:solidFill>
                <a:effectLst/>
                <a:latin typeface="suxingme"/>
              </a:rPr>
              <a:t>x+y</a:t>
            </a:r>
            <a:r>
              <a:rPr lang="en-US" altLang="zh-CN" b="0" i="0" dirty="0">
                <a:solidFill>
                  <a:srgbClr val="3F3F3F"/>
                </a:solidFill>
                <a:effectLst/>
                <a:latin typeface="suxingme"/>
              </a:rPr>
              <a:t>)</a:t>
            </a:r>
            <a:r>
              <a:rPr lang="en-US" altLang="zh-CN" b="0" i="0" baseline="30000" dirty="0">
                <a:solidFill>
                  <a:srgbClr val="3F3F3F"/>
                </a:solidFill>
                <a:effectLst/>
                <a:latin typeface="suxingme"/>
              </a:rPr>
              <a:t>2</a:t>
            </a:r>
            <a:r>
              <a:rPr lang="zh-CN" altLang="en-US" b="0" i="0" dirty="0">
                <a:solidFill>
                  <a:srgbClr val="3F3F3F"/>
                </a:solidFill>
                <a:effectLst/>
                <a:latin typeface="suxingme"/>
              </a:rPr>
              <a:t> </a:t>
            </a:r>
            <a:r>
              <a:rPr lang="en-US" altLang="zh-CN" b="0" i="0" dirty="0">
                <a:solidFill>
                  <a:srgbClr val="3F3F3F"/>
                </a:solidFill>
                <a:effectLst/>
                <a:latin typeface="suxingme"/>
              </a:rPr>
              <a:t>) </a:t>
            </a:r>
            <a:r>
              <a:rPr lang="zh-CN" altLang="en-US" b="0" i="0" dirty="0">
                <a:solidFill>
                  <a:srgbClr val="3F3F3F"/>
                </a:solidFill>
                <a:effectLst/>
                <a:latin typeface="suxingme"/>
              </a:rPr>
              <a:t>与 </a:t>
            </a:r>
            <a:r>
              <a:rPr lang="en-US" altLang="zh-CN" b="0" i="0" dirty="0">
                <a:solidFill>
                  <a:srgbClr val="3F3F3F"/>
                </a:solidFill>
                <a:effectLst/>
                <a:latin typeface="suxingme"/>
              </a:rPr>
              <a:t>( x</a:t>
            </a:r>
            <a:r>
              <a:rPr lang="en-US" altLang="zh-CN" b="0" i="0" baseline="30000" dirty="0">
                <a:solidFill>
                  <a:srgbClr val="3F3F3F"/>
                </a:solidFill>
                <a:effectLst/>
                <a:latin typeface="suxingme"/>
              </a:rPr>
              <a:t>2</a:t>
            </a:r>
            <a:r>
              <a:rPr lang="zh-CN" altLang="en-US" b="0" i="0" dirty="0">
                <a:solidFill>
                  <a:srgbClr val="3F3F3F"/>
                </a:solidFill>
                <a:effectLst/>
                <a:latin typeface="suxingme"/>
              </a:rPr>
              <a:t> </a:t>
            </a:r>
            <a:r>
              <a:rPr lang="en-US" altLang="zh-CN" b="0" i="0" dirty="0">
                <a:solidFill>
                  <a:srgbClr val="3F3F3F"/>
                </a:solidFill>
                <a:effectLst/>
                <a:latin typeface="suxingme"/>
              </a:rPr>
              <a:t>+ y</a:t>
            </a:r>
            <a:r>
              <a:rPr lang="en-US" altLang="zh-CN" b="0" i="0" baseline="30000" dirty="0">
                <a:solidFill>
                  <a:srgbClr val="3F3F3F"/>
                </a:solidFill>
                <a:effectLst/>
                <a:latin typeface="suxingme"/>
              </a:rPr>
              <a:t>2</a:t>
            </a:r>
            <a:r>
              <a:rPr lang="zh-CN" altLang="en-US" b="0" i="0" dirty="0">
                <a:solidFill>
                  <a:srgbClr val="3F3F3F"/>
                </a:solidFill>
                <a:effectLst/>
                <a:latin typeface="suxingme"/>
              </a:rPr>
              <a:t> </a:t>
            </a:r>
            <a:r>
              <a:rPr lang="en-US" altLang="zh-CN" b="0" i="0" dirty="0">
                <a:solidFill>
                  <a:srgbClr val="3F3F3F"/>
                </a:solidFill>
                <a:effectLst/>
                <a:latin typeface="suxingme"/>
              </a:rPr>
              <a:t>)</a:t>
            </a:r>
            <a:r>
              <a:rPr lang="zh-CN" altLang="en-US" b="0" i="0" dirty="0">
                <a:solidFill>
                  <a:srgbClr val="3F3F3F"/>
                </a:solidFill>
                <a:effectLst/>
                <a:latin typeface="suxingme"/>
              </a:rPr>
              <a:t>。进一步，通过 </a:t>
            </a:r>
            <a:r>
              <a:rPr lang="en-US" altLang="zh-CN" b="0" i="0" dirty="0">
                <a:solidFill>
                  <a:srgbClr val="3F3F3F"/>
                </a:solidFill>
                <a:effectLst/>
                <a:latin typeface="suxingme"/>
              </a:rPr>
              <a:t>( (</a:t>
            </a:r>
            <a:r>
              <a:rPr lang="en-US" altLang="zh-CN" b="0" i="0" dirty="0" err="1">
                <a:solidFill>
                  <a:srgbClr val="3F3F3F"/>
                </a:solidFill>
                <a:effectLst/>
                <a:latin typeface="suxingme"/>
              </a:rPr>
              <a:t>x+y</a:t>
            </a:r>
            <a:r>
              <a:rPr lang="en-US" altLang="zh-CN" b="0" i="0" dirty="0">
                <a:solidFill>
                  <a:srgbClr val="3F3F3F"/>
                </a:solidFill>
                <a:effectLst/>
                <a:latin typeface="suxingme"/>
              </a:rPr>
              <a:t>)</a:t>
            </a:r>
            <a:r>
              <a:rPr lang="en-US" altLang="zh-CN" b="0" i="0" baseline="30000" dirty="0">
                <a:solidFill>
                  <a:srgbClr val="3F3F3F"/>
                </a:solidFill>
                <a:effectLst/>
                <a:latin typeface="suxingme"/>
              </a:rPr>
              <a:t>2</a:t>
            </a:r>
            <a:r>
              <a:rPr lang="zh-CN" altLang="en-US" b="0" i="0" dirty="0">
                <a:solidFill>
                  <a:srgbClr val="3F3F3F"/>
                </a:solidFill>
                <a:effectLst/>
                <a:latin typeface="suxingme"/>
              </a:rPr>
              <a:t> </a:t>
            </a:r>
            <a:r>
              <a:rPr lang="en-US" altLang="zh-CN" b="0" i="0" dirty="0">
                <a:solidFill>
                  <a:srgbClr val="3F3F3F"/>
                </a:solidFill>
                <a:effectLst/>
                <a:latin typeface="suxingme"/>
              </a:rPr>
              <a:t>– (x</a:t>
            </a:r>
            <a:r>
              <a:rPr lang="en-US" altLang="zh-CN" b="0" i="0" baseline="30000" dirty="0">
                <a:solidFill>
                  <a:srgbClr val="3F3F3F"/>
                </a:solidFill>
                <a:effectLst/>
                <a:latin typeface="suxingme"/>
              </a:rPr>
              <a:t>2</a:t>
            </a:r>
            <a:r>
              <a:rPr lang="zh-CN" altLang="en-US" b="0" i="0" dirty="0">
                <a:solidFill>
                  <a:srgbClr val="3F3F3F"/>
                </a:solidFill>
                <a:effectLst/>
                <a:latin typeface="suxingme"/>
              </a:rPr>
              <a:t> </a:t>
            </a:r>
            <a:r>
              <a:rPr lang="en-US" altLang="zh-CN" b="0" i="0" dirty="0">
                <a:solidFill>
                  <a:srgbClr val="3F3F3F"/>
                </a:solidFill>
                <a:effectLst/>
                <a:latin typeface="suxingme"/>
              </a:rPr>
              <a:t>+ y</a:t>
            </a:r>
            <a:r>
              <a:rPr lang="en-US" altLang="zh-CN" b="0" i="0" baseline="30000" dirty="0">
                <a:solidFill>
                  <a:srgbClr val="3F3F3F"/>
                </a:solidFill>
                <a:effectLst/>
                <a:latin typeface="suxingme"/>
              </a:rPr>
              <a:t>2</a:t>
            </a:r>
            <a:r>
              <a:rPr lang="en-US" altLang="zh-CN" b="0" i="0" dirty="0">
                <a:solidFill>
                  <a:srgbClr val="3F3F3F"/>
                </a:solidFill>
                <a:effectLst/>
                <a:latin typeface="suxingme"/>
              </a:rPr>
              <a:t>) ) </a:t>
            </a:r>
            <a:r>
              <a:rPr lang="zh-CN" altLang="en-US" b="0" i="0" dirty="0">
                <a:solidFill>
                  <a:srgbClr val="3F3F3F"/>
                </a:solidFill>
                <a:effectLst/>
                <a:latin typeface="suxingme"/>
              </a:rPr>
              <a:t>的计算，可以得到 </a:t>
            </a:r>
            <a:r>
              <a:rPr lang="en-US" altLang="zh-CN" b="0" i="0" dirty="0">
                <a:solidFill>
                  <a:srgbClr val="3F3F3F"/>
                </a:solidFill>
                <a:effectLst/>
                <a:latin typeface="suxingme"/>
              </a:rPr>
              <a:t>(2xy)</a:t>
            </a:r>
            <a:r>
              <a:rPr lang="zh-CN" altLang="en-US" b="0" i="0" dirty="0">
                <a:solidFill>
                  <a:srgbClr val="3F3F3F"/>
                </a:solidFill>
                <a:effectLst/>
                <a:latin typeface="suxingme"/>
              </a:rPr>
              <a:t>，从而实现乘法操作。</a:t>
            </a:r>
            <a:endParaRPr lang="en-US" altLang="zh-CN" b="0" i="0" dirty="0">
              <a:solidFill>
                <a:srgbClr val="3F3F3F"/>
              </a:solidFill>
              <a:effectLst/>
              <a:latin typeface="suxingme"/>
            </a:endParaRPr>
          </a:p>
          <a:p>
            <a:pPr algn="l">
              <a:buFont typeface="+mj-lt"/>
              <a:buAutoNum type="arabicPeriod"/>
            </a:pPr>
            <a:endParaRPr lang="zh-CN" altLang="en-US" b="0" i="0" dirty="0">
              <a:solidFill>
                <a:srgbClr val="3D464D"/>
              </a:solidFill>
              <a:effectLst/>
              <a:latin typeface="suxingme"/>
            </a:endParaRPr>
          </a:p>
          <a:p>
            <a:pPr algn="l">
              <a:buFont typeface="+mj-lt"/>
              <a:buAutoNum type="arabicPeriod"/>
            </a:pPr>
            <a:r>
              <a:rPr lang="zh-CN" altLang="en-US" b="1" i="0" dirty="0">
                <a:solidFill>
                  <a:srgbClr val="3F3F3F"/>
                </a:solidFill>
                <a:effectLst/>
                <a:latin typeface="suxingme"/>
              </a:rPr>
              <a:t>除法操作</a:t>
            </a:r>
            <a:r>
              <a:rPr lang="zh-CN" altLang="en-US" b="0" i="0" dirty="0">
                <a:solidFill>
                  <a:srgbClr val="3F3F3F"/>
                </a:solidFill>
                <a:effectLst/>
                <a:latin typeface="suxingme"/>
              </a:rPr>
              <a:t>：为了简化，假设 </a:t>
            </a:r>
            <a:r>
              <a:rPr lang="en-US" altLang="zh-CN" b="0" i="0" dirty="0">
                <a:solidFill>
                  <a:srgbClr val="3F3F3F"/>
                </a:solidFill>
                <a:effectLst/>
                <a:latin typeface="suxingme"/>
              </a:rPr>
              <a:t>x </a:t>
            </a:r>
            <a:r>
              <a:rPr lang="zh-CN" altLang="en-US" b="0" i="0" dirty="0">
                <a:solidFill>
                  <a:srgbClr val="3F3F3F"/>
                </a:solidFill>
                <a:effectLst/>
                <a:latin typeface="suxingme"/>
              </a:rPr>
              <a:t>和 </a:t>
            </a:r>
            <a:r>
              <a:rPr lang="en-US" altLang="zh-CN" b="0" i="0" dirty="0">
                <a:solidFill>
                  <a:srgbClr val="3F3F3F"/>
                </a:solidFill>
                <a:effectLst/>
                <a:latin typeface="suxingme"/>
              </a:rPr>
              <a:t>y </a:t>
            </a:r>
            <a:r>
              <a:rPr lang="zh-CN" altLang="en-US" b="0" i="0" dirty="0">
                <a:solidFill>
                  <a:srgbClr val="3F3F3F"/>
                </a:solidFill>
                <a:effectLst/>
                <a:latin typeface="suxingme"/>
              </a:rPr>
              <a:t>都是正数。这时，</a:t>
            </a:r>
            <a:r>
              <a:rPr lang="en-US" altLang="zh-CN" b="0" i="0" dirty="0">
                <a:solidFill>
                  <a:srgbClr val="3F3F3F"/>
                </a:solidFill>
                <a:effectLst/>
                <a:latin typeface="suxingme"/>
              </a:rPr>
              <a:t>KAN</a:t>
            </a:r>
            <a:r>
              <a:rPr lang="zh-CN" altLang="en-US" b="0" i="0" dirty="0">
                <a:solidFill>
                  <a:srgbClr val="3F3F3F"/>
                </a:solidFill>
                <a:effectLst/>
                <a:latin typeface="suxingme"/>
              </a:rPr>
              <a:t>可能学习到一种使用对数的表示方法，即首先对 </a:t>
            </a:r>
            <a:r>
              <a:rPr lang="en-US" altLang="zh-CN" b="0" i="0" dirty="0">
                <a:solidFill>
                  <a:srgbClr val="3F3F3F"/>
                </a:solidFill>
                <a:effectLst/>
                <a:latin typeface="suxingme"/>
              </a:rPr>
              <a:t>x </a:t>
            </a:r>
            <a:r>
              <a:rPr lang="zh-CN" altLang="en-US" b="0" i="0" dirty="0">
                <a:solidFill>
                  <a:srgbClr val="3F3F3F"/>
                </a:solidFill>
                <a:effectLst/>
                <a:latin typeface="suxingme"/>
              </a:rPr>
              <a:t>和 </a:t>
            </a:r>
            <a:r>
              <a:rPr lang="en-US" altLang="zh-CN" b="0" i="0" dirty="0">
                <a:solidFill>
                  <a:srgbClr val="3F3F3F"/>
                </a:solidFill>
                <a:effectLst/>
                <a:latin typeface="suxingme"/>
              </a:rPr>
              <a:t>y </a:t>
            </a:r>
            <a:r>
              <a:rPr lang="zh-CN" altLang="en-US" b="0" i="0" dirty="0">
                <a:solidFill>
                  <a:srgbClr val="3F3F3F"/>
                </a:solidFill>
                <a:effectLst/>
                <a:latin typeface="suxingme"/>
              </a:rPr>
              <a:t>取对数，然后在对数空间进行减法操作，最后通过指数化返回，从而实现除法。</a:t>
            </a:r>
            <a:endParaRPr lang="en-US" altLang="zh-CN" b="0" i="0" dirty="0">
              <a:solidFill>
                <a:srgbClr val="3F3F3F"/>
              </a:solidFill>
              <a:effectLst/>
              <a:latin typeface="suxingme"/>
            </a:endParaRPr>
          </a:p>
          <a:p>
            <a:pPr algn="l">
              <a:buFont typeface="+mj-lt"/>
              <a:buAutoNum type="arabicPeriod"/>
            </a:pPr>
            <a:endParaRPr lang="zh-CN" altLang="en-US" b="0" i="0" dirty="0">
              <a:solidFill>
                <a:srgbClr val="3D464D"/>
              </a:solidFill>
              <a:effectLst/>
              <a:latin typeface="suxingme"/>
            </a:endParaRPr>
          </a:p>
          <a:p>
            <a:pPr algn="l">
              <a:buFont typeface="+mj-lt"/>
              <a:buAutoNum type="arabicPeriod"/>
            </a:pPr>
            <a:r>
              <a:rPr lang="zh-CN" altLang="en-US" b="1" i="0" dirty="0">
                <a:solidFill>
                  <a:srgbClr val="3F3F3F"/>
                </a:solidFill>
                <a:effectLst/>
                <a:latin typeface="suxingme"/>
              </a:rPr>
              <a:t>特殊函数</a:t>
            </a:r>
            <a:r>
              <a:rPr lang="zh-CN" altLang="en-US" b="0" i="0" dirty="0">
                <a:solidFill>
                  <a:srgbClr val="3F3F3F"/>
                </a:solidFill>
                <a:effectLst/>
                <a:latin typeface="suxingme"/>
              </a:rPr>
              <a:t>：例如，考虑是否可以学习到如贝塞尔函数这样的特殊函数。训练后，</a:t>
            </a:r>
            <a:r>
              <a:rPr lang="en-US" altLang="zh-CN" b="0" i="0" dirty="0">
                <a:solidFill>
                  <a:srgbClr val="3F3F3F"/>
                </a:solidFill>
                <a:effectLst/>
                <a:latin typeface="suxingme"/>
              </a:rPr>
              <a:t>KAN</a:t>
            </a:r>
            <a:r>
              <a:rPr lang="zh-CN" altLang="en-US" b="0" i="0" dirty="0">
                <a:solidFill>
                  <a:srgbClr val="3F3F3F"/>
                </a:solidFill>
                <a:effectLst/>
                <a:latin typeface="suxingme"/>
              </a:rPr>
              <a:t>可能确实能够学习并模拟出贝塞尔函数的形状。</a:t>
            </a:r>
            <a:endParaRPr lang="en-US" altLang="zh-CN" b="0" i="0" dirty="0">
              <a:solidFill>
                <a:srgbClr val="3F3F3F"/>
              </a:solidFill>
              <a:effectLst/>
              <a:latin typeface="suxingme"/>
            </a:endParaRPr>
          </a:p>
          <a:p>
            <a:pPr algn="l">
              <a:buFont typeface="+mj-lt"/>
              <a:buAutoNum type="arabicPeriod"/>
            </a:pPr>
            <a:endParaRPr lang="zh-CN" altLang="en-US" b="0" i="0" dirty="0">
              <a:solidFill>
                <a:srgbClr val="3D464D"/>
              </a:solidFill>
              <a:effectLst/>
              <a:latin typeface="suxingme"/>
            </a:endParaRPr>
          </a:p>
          <a:p>
            <a:pPr algn="l">
              <a:buFont typeface="+mj-lt"/>
              <a:buAutoNum type="arabicPeriod"/>
            </a:pPr>
            <a:r>
              <a:rPr lang="zh-CN" altLang="en-US" b="1" i="0" dirty="0">
                <a:solidFill>
                  <a:srgbClr val="3F3F3F"/>
                </a:solidFill>
                <a:effectLst/>
                <a:latin typeface="suxingme"/>
              </a:rPr>
              <a:t>阶段转换模拟</a:t>
            </a:r>
            <a:r>
              <a:rPr lang="zh-CN" altLang="en-US" b="0" i="0" dirty="0">
                <a:solidFill>
                  <a:srgbClr val="3F3F3F"/>
                </a:solidFill>
                <a:effectLst/>
                <a:latin typeface="suxingme"/>
              </a:rPr>
              <a:t>：模拟一些复杂的物理现象，如四次方和双曲正切，</a:t>
            </a:r>
            <a:r>
              <a:rPr lang="en-US" altLang="zh-CN" b="0" i="0" dirty="0">
                <a:solidFill>
                  <a:srgbClr val="3F3F3F"/>
                </a:solidFill>
                <a:effectLst/>
                <a:latin typeface="suxingme"/>
              </a:rPr>
              <a:t>KAN</a:t>
            </a:r>
            <a:r>
              <a:rPr lang="zh-CN" altLang="en-US" b="0" i="0" dirty="0">
                <a:solidFill>
                  <a:srgbClr val="3F3F3F"/>
                </a:solidFill>
                <a:effectLst/>
                <a:latin typeface="suxingme"/>
              </a:rPr>
              <a:t>同样能够学习到并表现出相应的行为。</a:t>
            </a:r>
            <a:endParaRPr lang="en-US" altLang="zh-CN" b="0" i="0" dirty="0">
              <a:solidFill>
                <a:srgbClr val="3F3F3F"/>
              </a:solidFill>
              <a:effectLst/>
              <a:latin typeface="suxingme"/>
            </a:endParaRPr>
          </a:p>
          <a:p>
            <a:pPr algn="l">
              <a:buFont typeface="+mj-lt"/>
              <a:buAutoNum type="arabicPeriod"/>
            </a:pPr>
            <a:endParaRPr lang="zh-CN" altLang="en-US" b="0" i="0" dirty="0">
              <a:solidFill>
                <a:srgbClr val="3D464D"/>
              </a:solidFill>
              <a:effectLst/>
              <a:latin typeface="suxingme"/>
            </a:endParaRPr>
          </a:p>
          <a:p>
            <a:pPr algn="l">
              <a:buFont typeface="+mj-lt"/>
              <a:buAutoNum type="arabicPeriod"/>
            </a:pPr>
            <a:r>
              <a:rPr lang="zh-CN" altLang="en-US" b="1" i="0" dirty="0">
                <a:solidFill>
                  <a:srgbClr val="3F3F3F"/>
                </a:solidFill>
                <a:effectLst/>
                <a:latin typeface="suxingme"/>
              </a:rPr>
              <a:t>计算距离</a:t>
            </a:r>
            <a:r>
              <a:rPr lang="zh-CN" altLang="en-US" b="0" i="0" dirty="0">
                <a:solidFill>
                  <a:srgbClr val="3F3F3F"/>
                </a:solidFill>
                <a:effectLst/>
                <a:latin typeface="suxingme"/>
              </a:rPr>
              <a:t>：对于需要计算二维空间中两点距离的情形，可能需要至少三层网络，包括线性层、平方层和开方层。这显示了</a:t>
            </a:r>
            <a:r>
              <a:rPr lang="en-US" altLang="zh-CN" b="0" i="0" dirty="0">
                <a:solidFill>
                  <a:srgbClr val="3F3F3F"/>
                </a:solidFill>
                <a:effectLst/>
                <a:latin typeface="suxingme"/>
              </a:rPr>
              <a:t>KAN</a:t>
            </a:r>
            <a:r>
              <a:rPr lang="zh-CN" altLang="en-US" b="0" i="0" dirty="0">
                <a:solidFill>
                  <a:srgbClr val="3F3F3F"/>
                </a:solidFill>
                <a:effectLst/>
                <a:latin typeface="suxingme"/>
              </a:rPr>
              <a:t>在处理这类计算时的适应性和效率。</a:t>
            </a:r>
          </a:p>
          <a:p>
            <a:br>
              <a:rPr lang="zh-CN" altLang="en-US" dirty="0"/>
            </a:br>
            <a:r>
              <a:rPr lang="zh-CN" altLang="en-US" dirty="0">
                <a:solidFill>
                  <a:srgbClr val="3F3F3F"/>
                </a:solidFill>
                <a:effectLst/>
              </a:rPr>
              <a:t>以上例子表明，</a:t>
            </a:r>
            <a:r>
              <a:rPr lang="en-US" altLang="zh-CN" dirty="0">
                <a:solidFill>
                  <a:srgbClr val="3F3F3F"/>
                </a:solidFill>
                <a:effectLst/>
              </a:rPr>
              <a:t>KAN</a:t>
            </a:r>
            <a:r>
              <a:rPr lang="zh-CN" altLang="en-US" dirty="0">
                <a:solidFill>
                  <a:srgbClr val="3F3F3F"/>
                </a:solidFill>
                <a:effectLst/>
              </a:rPr>
              <a:t>不仅能够捕捉简单的算术运算，还能模拟更复杂的数学函数和物理现象，显示出其广泛的应用潜力和表示能力。</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42</a:t>
            </a:fld>
            <a:endParaRPr lang="en-US"/>
          </a:p>
        </p:txBody>
      </p:sp>
    </p:spTree>
    <p:extLst>
      <p:ext uri="{BB962C8B-B14F-4D97-AF65-F5344CB8AC3E}">
        <p14:creationId xmlns:p14="http://schemas.microsoft.com/office/powerpoint/2010/main" val="1771108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F3F3F"/>
                </a:solidFill>
                <a:effectLst/>
                <a:latin typeface="suxingme"/>
              </a:rPr>
              <a:t>上面提到了符号函数</a:t>
            </a:r>
            <a:r>
              <a:rPr lang="zh-CN" altLang="en-US" b="0" i="0" dirty="0">
                <a:solidFill>
                  <a:srgbClr val="888888"/>
                </a:solidFill>
                <a:effectLst/>
                <a:latin typeface="suxingme"/>
              </a:rPr>
              <a:t>（</a:t>
            </a:r>
            <a:r>
              <a:rPr lang="en-US" altLang="zh-CN" b="0" i="0" dirty="0">
                <a:solidFill>
                  <a:srgbClr val="888888"/>
                </a:solidFill>
                <a:effectLst/>
                <a:latin typeface="suxingme"/>
              </a:rPr>
              <a:t>symbolic formula</a:t>
            </a:r>
            <a:r>
              <a:rPr lang="zh-CN" altLang="en-US" b="0" i="0" dirty="0">
                <a:solidFill>
                  <a:srgbClr val="888888"/>
                </a:solidFill>
                <a:effectLst/>
                <a:latin typeface="suxingme"/>
              </a:rPr>
              <a:t>）</a:t>
            </a:r>
            <a:r>
              <a:rPr lang="zh-CN" altLang="en-US" b="0" i="0" dirty="0">
                <a:solidFill>
                  <a:srgbClr val="3F3F3F"/>
                </a:solidFill>
                <a:effectLst/>
                <a:latin typeface="suxingme"/>
              </a:rPr>
              <a:t>是可以通过</a:t>
            </a:r>
            <a:r>
              <a:rPr lang="en-US" altLang="zh-CN" b="0" i="0" dirty="0">
                <a:solidFill>
                  <a:srgbClr val="3F3F3F"/>
                </a:solidFill>
                <a:effectLst/>
                <a:latin typeface="suxingme"/>
              </a:rPr>
              <a:t>KAN</a:t>
            </a:r>
            <a:r>
              <a:rPr lang="zh-CN" altLang="en-US" b="0" i="0" dirty="0">
                <a:solidFill>
                  <a:srgbClr val="3F3F3F"/>
                </a:solidFill>
                <a:effectLst/>
                <a:latin typeface="suxingme"/>
              </a:rPr>
              <a:t>进行有效表示的。这里，我们通过一系列实验来验证这一点，即比较</a:t>
            </a:r>
            <a:r>
              <a:rPr lang="en-US" altLang="zh-CN" b="0" i="0" dirty="0">
                <a:solidFill>
                  <a:srgbClr val="3F3F3F"/>
                </a:solidFill>
                <a:effectLst/>
                <a:latin typeface="suxingme"/>
              </a:rPr>
              <a:t>KAN</a:t>
            </a:r>
            <a:r>
              <a:rPr lang="zh-CN" altLang="en-US" b="0" i="0" dirty="0">
                <a:solidFill>
                  <a:srgbClr val="3F3F3F"/>
                </a:solidFill>
                <a:effectLst/>
                <a:latin typeface="suxingme"/>
              </a:rPr>
              <a:t>和</a:t>
            </a:r>
            <a:r>
              <a:rPr lang="en-US" altLang="zh-CN" b="0" i="0" dirty="0">
                <a:solidFill>
                  <a:srgbClr val="3F3F3F"/>
                </a:solidFill>
                <a:effectLst/>
                <a:latin typeface="suxingme"/>
              </a:rPr>
              <a:t>MLP</a:t>
            </a:r>
            <a:r>
              <a:rPr lang="zh-CN" altLang="en-US" b="0" i="0" dirty="0">
                <a:solidFill>
                  <a:srgbClr val="3F3F3F"/>
                </a:solidFill>
                <a:effectLst/>
                <a:latin typeface="suxingme"/>
              </a:rPr>
              <a:t>在表示这些符号函数上的效能。我们选取了五个例子，这些例子都是经过精心设计的，以确保它们能够被紧致地用</a:t>
            </a:r>
            <a:r>
              <a:rPr lang="en-US" altLang="zh-CN" b="0" i="0" dirty="0">
                <a:solidFill>
                  <a:srgbClr val="3F3F3F"/>
                </a:solidFill>
                <a:effectLst/>
                <a:latin typeface="suxingme"/>
              </a:rPr>
              <a:t>KAN</a:t>
            </a:r>
            <a:r>
              <a:rPr lang="zh-CN" altLang="en-US" b="0" i="0" dirty="0">
                <a:solidFill>
                  <a:srgbClr val="3F3F3F"/>
                </a:solidFill>
                <a:effectLst/>
                <a:latin typeface="suxingme"/>
              </a:rPr>
              <a:t>表示。</a:t>
            </a:r>
            <a:endParaRPr lang="en-US" altLang="zh-CN" b="0" i="0" dirty="0">
              <a:solidFill>
                <a:srgbClr val="3F3F3F"/>
              </a:solidFill>
              <a:effectLst/>
              <a:latin typeface="suxingme"/>
            </a:endParaRPr>
          </a:p>
          <a:p>
            <a:pPr algn="l"/>
            <a:endParaRPr lang="zh-CN" altLang="en-US" b="0" i="0" dirty="0">
              <a:solidFill>
                <a:srgbClr val="3D464D"/>
              </a:solidFill>
              <a:effectLst/>
              <a:latin typeface="suxingme"/>
            </a:endParaRPr>
          </a:p>
          <a:p>
            <a:pPr algn="l">
              <a:buFont typeface="+mj-lt"/>
              <a:buAutoNum type="arabicPeriod"/>
            </a:pPr>
            <a:r>
              <a:rPr lang="zh-CN" altLang="en-US" b="1" i="0" dirty="0">
                <a:solidFill>
                  <a:srgbClr val="3F3F3F"/>
                </a:solidFill>
                <a:effectLst/>
                <a:latin typeface="suxingme"/>
              </a:rPr>
              <a:t>贝塞尔函数</a:t>
            </a:r>
            <a:r>
              <a:rPr lang="zh-CN" altLang="en-US" b="0" i="0" dirty="0">
                <a:solidFill>
                  <a:srgbClr val="3F3F3F"/>
                </a:solidFill>
                <a:effectLst/>
                <a:latin typeface="suxingme"/>
              </a:rPr>
              <a:t>：这是一个一维函数的例子，虽然相对简单，但我们为了完整性仍然包括了它。在一维情况下，其缩放是 </a:t>
            </a:r>
            <a:r>
              <a:rPr lang="en-US" altLang="zh-CN" b="0" i="0" dirty="0">
                <a:solidFill>
                  <a:srgbClr val="3F3F3F"/>
                </a:solidFill>
                <a:effectLst/>
                <a:latin typeface="suxingme"/>
              </a:rPr>
              <a:t>N</a:t>
            </a:r>
            <a:r>
              <a:rPr lang="en-US" altLang="zh-CN" b="0" i="0" baseline="30000" dirty="0">
                <a:solidFill>
                  <a:srgbClr val="3F3F3F"/>
                </a:solidFill>
                <a:effectLst/>
                <a:latin typeface="suxingme"/>
              </a:rPr>
              <a:t>-4</a:t>
            </a:r>
            <a:r>
              <a:rPr lang="zh-CN" altLang="en-US" b="0" i="0" dirty="0">
                <a:solidFill>
                  <a:srgbClr val="3F3F3F"/>
                </a:solidFill>
                <a:effectLst/>
                <a:latin typeface="suxingme"/>
              </a:rPr>
              <a:t>，这是样条函数的典型缩放行为。相比之下，</a:t>
            </a:r>
            <a:r>
              <a:rPr lang="en-US" altLang="zh-CN" b="0" i="0" dirty="0">
                <a:solidFill>
                  <a:srgbClr val="3F3F3F"/>
                </a:solidFill>
                <a:effectLst/>
                <a:latin typeface="suxingme"/>
              </a:rPr>
              <a:t>MLP</a:t>
            </a:r>
            <a:r>
              <a:rPr lang="zh-CN" altLang="en-US" b="0" i="0" dirty="0">
                <a:solidFill>
                  <a:srgbClr val="3F3F3F"/>
                </a:solidFill>
                <a:effectLst/>
                <a:latin typeface="suxingme"/>
              </a:rPr>
              <a:t>在 </a:t>
            </a:r>
            <a:r>
              <a:rPr lang="en-US" altLang="zh-CN" b="0" i="0" dirty="0">
                <a:solidFill>
                  <a:srgbClr val="3F3F3F"/>
                </a:solidFill>
                <a:effectLst/>
                <a:latin typeface="suxingme"/>
              </a:rPr>
              <a:t>10</a:t>
            </a:r>
            <a:r>
              <a:rPr lang="en-US" altLang="zh-CN" b="0" i="0" baseline="30000" dirty="0">
                <a:solidFill>
                  <a:srgbClr val="3F3F3F"/>
                </a:solidFill>
                <a:effectLst/>
                <a:latin typeface="suxingme"/>
              </a:rPr>
              <a:t>-4</a:t>
            </a:r>
            <a:r>
              <a:rPr lang="zh-CN" altLang="en-US" b="0" i="0" dirty="0">
                <a:solidFill>
                  <a:srgbClr val="3F3F3F"/>
                </a:solidFill>
                <a:effectLst/>
                <a:latin typeface="suxingme"/>
              </a:rPr>
              <a:t>后就趋于平稳，表明其学习能力有限。</a:t>
            </a:r>
            <a:endParaRPr lang="en-US" altLang="zh-CN" b="0" i="0" dirty="0">
              <a:solidFill>
                <a:srgbClr val="3F3F3F"/>
              </a:solidFill>
              <a:effectLst/>
              <a:latin typeface="suxingme"/>
            </a:endParaRPr>
          </a:p>
          <a:p>
            <a:pPr algn="l">
              <a:buFont typeface="+mj-lt"/>
              <a:buAutoNum type="arabicPeriod"/>
            </a:pPr>
            <a:endParaRPr lang="zh-CN" altLang="en-US" b="0" i="0" dirty="0">
              <a:solidFill>
                <a:srgbClr val="3D464D"/>
              </a:solidFill>
              <a:effectLst/>
              <a:latin typeface="suxingme"/>
            </a:endParaRPr>
          </a:p>
          <a:p>
            <a:pPr algn="l">
              <a:buFont typeface="+mj-lt"/>
              <a:buAutoNum type="arabicPeriod"/>
            </a:pPr>
            <a:r>
              <a:rPr lang="zh-CN" altLang="en-US" b="1" i="0" dirty="0">
                <a:solidFill>
                  <a:srgbClr val="3F3F3F"/>
                </a:solidFill>
                <a:effectLst/>
                <a:latin typeface="suxingme"/>
              </a:rPr>
              <a:t>二维案例</a:t>
            </a:r>
            <a:r>
              <a:rPr lang="zh-CN" altLang="en-US" b="0" i="0" dirty="0">
                <a:solidFill>
                  <a:srgbClr val="3F3F3F"/>
                </a:solidFill>
                <a:effectLst/>
                <a:latin typeface="suxingme"/>
              </a:rPr>
              <a:t>：这个例子的缩放基本上是 </a:t>
            </a:r>
            <a:r>
              <a:rPr lang="en-US" altLang="zh-CN" b="0" i="0" dirty="0">
                <a:solidFill>
                  <a:srgbClr val="3F3F3F"/>
                </a:solidFill>
                <a:effectLst/>
                <a:latin typeface="suxingme"/>
              </a:rPr>
              <a:t>N</a:t>
            </a:r>
            <a:r>
              <a:rPr lang="en-US" altLang="zh-CN" b="0" i="0" baseline="30000" dirty="0">
                <a:solidFill>
                  <a:srgbClr val="3F3F3F"/>
                </a:solidFill>
                <a:effectLst/>
                <a:latin typeface="suxingme"/>
              </a:rPr>
              <a:t>-2</a:t>
            </a:r>
            <a:r>
              <a:rPr lang="zh-CN" altLang="en-US" b="0" i="0" dirty="0">
                <a:solidFill>
                  <a:srgbClr val="3F3F3F"/>
                </a:solidFill>
                <a:effectLst/>
                <a:latin typeface="suxingme"/>
              </a:rPr>
              <a:t>，</a:t>
            </a:r>
            <a:r>
              <a:rPr lang="en-US" altLang="zh-CN" b="0" i="0" dirty="0">
                <a:solidFill>
                  <a:srgbClr val="3F3F3F"/>
                </a:solidFill>
                <a:effectLst/>
                <a:latin typeface="suxingme"/>
              </a:rPr>
              <a:t>MLP</a:t>
            </a:r>
            <a:r>
              <a:rPr lang="zh-CN" altLang="en-US" b="0" i="0" dirty="0">
                <a:solidFill>
                  <a:srgbClr val="3F3F3F"/>
                </a:solidFill>
                <a:effectLst/>
                <a:latin typeface="suxingme"/>
              </a:rPr>
              <a:t>在初期似乎遵循二次缩放规律，这表明它可能只是在二维平面上简单地划分网格并尝试拟合，而不是真正学习到函数的结构。</a:t>
            </a:r>
            <a:endParaRPr lang="en-US" altLang="zh-CN" b="0" i="0" dirty="0">
              <a:solidFill>
                <a:srgbClr val="3F3F3F"/>
              </a:solidFill>
              <a:effectLst/>
              <a:latin typeface="suxingme"/>
            </a:endParaRPr>
          </a:p>
          <a:p>
            <a:pPr algn="l">
              <a:buFont typeface="+mj-lt"/>
              <a:buAutoNum type="arabicPeriod"/>
            </a:pPr>
            <a:endParaRPr lang="zh-CN" altLang="en-US" b="0" i="0" dirty="0">
              <a:solidFill>
                <a:srgbClr val="3D464D"/>
              </a:solidFill>
              <a:effectLst/>
              <a:latin typeface="suxingme"/>
            </a:endParaRPr>
          </a:p>
          <a:p>
            <a:pPr algn="l">
              <a:buFont typeface="+mj-lt"/>
              <a:buAutoNum type="arabicPeriod"/>
            </a:pPr>
            <a:r>
              <a:rPr lang="zh-CN" altLang="en-US" b="1" i="0" dirty="0">
                <a:solidFill>
                  <a:srgbClr val="3F3F3F"/>
                </a:solidFill>
                <a:effectLst/>
                <a:latin typeface="suxingme"/>
              </a:rPr>
              <a:t>乘法</a:t>
            </a:r>
            <a:r>
              <a:rPr lang="zh-CN" altLang="en-US" b="0" i="0" dirty="0">
                <a:solidFill>
                  <a:srgbClr val="3F3F3F"/>
                </a:solidFill>
                <a:effectLst/>
                <a:latin typeface="suxingme"/>
              </a:rPr>
              <a:t>：这是一个很有趣的例子，通常乘法被认为是二元运算符，但我们展示了它实际上可以通过将其分解为加法和一元函数的组合来计算。</a:t>
            </a:r>
            <a:endParaRPr lang="en-US" altLang="zh-CN" b="0" i="0" dirty="0">
              <a:solidFill>
                <a:srgbClr val="3F3F3F"/>
              </a:solidFill>
              <a:effectLst/>
              <a:latin typeface="suxingme"/>
            </a:endParaRPr>
          </a:p>
          <a:p>
            <a:pPr algn="l">
              <a:buFont typeface="+mj-lt"/>
              <a:buAutoNum type="arabicPeriod"/>
            </a:pPr>
            <a:endParaRPr lang="zh-CN" altLang="en-US" b="0" i="0" dirty="0">
              <a:solidFill>
                <a:srgbClr val="3D464D"/>
              </a:solidFill>
              <a:effectLst/>
              <a:latin typeface="suxingme"/>
            </a:endParaRPr>
          </a:p>
          <a:p>
            <a:pPr algn="l">
              <a:buFont typeface="+mj-lt"/>
              <a:buAutoNum type="arabicPeriod"/>
            </a:pPr>
            <a:r>
              <a:rPr lang="en-US" altLang="zh-CN" b="1" i="0" dirty="0">
                <a:solidFill>
                  <a:srgbClr val="3F3F3F"/>
                </a:solidFill>
                <a:effectLst/>
                <a:latin typeface="suxingme"/>
              </a:rPr>
              <a:t>100</a:t>
            </a:r>
            <a:r>
              <a:rPr lang="zh-CN" altLang="en-US" b="1" i="0" dirty="0">
                <a:solidFill>
                  <a:srgbClr val="3F3F3F"/>
                </a:solidFill>
                <a:effectLst/>
                <a:latin typeface="suxingme"/>
              </a:rPr>
              <a:t>维的例子</a:t>
            </a:r>
            <a:r>
              <a:rPr lang="zh-CN" altLang="en-US" b="0" i="0" dirty="0">
                <a:solidFill>
                  <a:srgbClr val="3F3F3F"/>
                </a:solidFill>
                <a:effectLst/>
                <a:latin typeface="suxingme"/>
              </a:rPr>
              <a:t>：这是一个构造的更复杂的例子，将</a:t>
            </a:r>
            <a:r>
              <a:rPr lang="en-US" altLang="zh-CN" b="0" i="0" dirty="0">
                <a:solidFill>
                  <a:srgbClr val="3F3F3F"/>
                </a:solidFill>
                <a:effectLst/>
                <a:latin typeface="suxingme"/>
              </a:rPr>
              <a:t>100</a:t>
            </a:r>
            <a:r>
              <a:rPr lang="zh-CN" altLang="en-US" b="0" i="0" dirty="0">
                <a:solidFill>
                  <a:srgbClr val="3F3F3F"/>
                </a:solidFill>
                <a:effectLst/>
                <a:latin typeface="suxingme"/>
              </a:rPr>
              <a:t>维的正弦平方值相加后再应用指数函数。理论上，</a:t>
            </a:r>
            <a:r>
              <a:rPr lang="en-US" altLang="zh-CN" b="0" i="0" dirty="0">
                <a:solidFill>
                  <a:srgbClr val="3F3F3F"/>
                </a:solidFill>
                <a:effectLst/>
                <a:latin typeface="suxingme"/>
              </a:rPr>
              <a:t>MLP</a:t>
            </a:r>
            <a:r>
              <a:rPr lang="zh-CN" altLang="en-US" b="0" i="0" dirty="0">
                <a:solidFill>
                  <a:srgbClr val="3F3F3F"/>
                </a:solidFill>
                <a:effectLst/>
                <a:latin typeface="suxingme"/>
              </a:rPr>
              <a:t>在这种高维情况下的表现会非常差，实际上也确实如此。而</a:t>
            </a:r>
            <a:r>
              <a:rPr lang="en-US" altLang="zh-CN" b="0" i="0" dirty="0">
                <a:solidFill>
                  <a:srgbClr val="3F3F3F"/>
                </a:solidFill>
                <a:effectLst/>
                <a:latin typeface="suxingme"/>
              </a:rPr>
              <a:t>KAN</a:t>
            </a:r>
            <a:r>
              <a:rPr lang="zh-CN" altLang="en-US" b="0" i="0" dirty="0">
                <a:solidFill>
                  <a:srgbClr val="3F3F3F"/>
                </a:solidFill>
                <a:effectLst/>
                <a:latin typeface="suxingme"/>
              </a:rPr>
              <a:t>虽然最终也达到了平稳状态，但其损失明显低于</a:t>
            </a:r>
            <a:r>
              <a:rPr lang="en-US" altLang="zh-CN" b="0" i="0" dirty="0">
                <a:solidFill>
                  <a:srgbClr val="3F3F3F"/>
                </a:solidFill>
                <a:effectLst/>
                <a:latin typeface="suxingme"/>
              </a:rPr>
              <a:t>MLP</a:t>
            </a:r>
            <a:r>
              <a:rPr lang="zh-CN" altLang="en-US" b="0" i="0" dirty="0">
                <a:solidFill>
                  <a:srgbClr val="3F3F3F"/>
                </a:solidFill>
                <a:effectLst/>
                <a:latin typeface="suxingme"/>
              </a:rPr>
              <a:t>，显示出其更强的学习能力。</a:t>
            </a:r>
            <a:endParaRPr lang="en-US" altLang="zh-CN" b="0" i="0" dirty="0">
              <a:solidFill>
                <a:srgbClr val="3F3F3F"/>
              </a:solidFill>
              <a:effectLst/>
              <a:latin typeface="suxingme"/>
            </a:endParaRPr>
          </a:p>
          <a:p>
            <a:pPr algn="l">
              <a:buFont typeface="+mj-lt"/>
              <a:buAutoNum type="arabicPeriod"/>
            </a:pPr>
            <a:endParaRPr lang="zh-CN" altLang="en-US" b="0" i="0" dirty="0">
              <a:solidFill>
                <a:srgbClr val="3D464D"/>
              </a:solidFill>
              <a:effectLst/>
              <a:latin typeface="suxingme"/>
            </a:endParaRPr>
          </a:p>
          <a:p>
            <a:pPr algn="l">
              <a:buFont typeface="+mj-lt"/>
              <a:buAutoNum type="arabicPeriod"/>
            </a:pPr>
            <a:r>
              <a:rPr lang="zh-CN" altLang="en-US" b="1" i="0" dirty="0">
                <a:solidFill>
                  <a:srgbClr val="3F3F3F"/>
                </a:solidFill>
                <a:effectLst/>
                <a:latin typeface="suxingme"/>
              </a:rPr>
              <a:t>更深层次的</a:t>
            </a:r>
            <a:r>
              <a:rPr lang="en-US" altLang="zh-CN" b="1" i="0" dirty="0">
                <a:solidFill>
                  <a:srgbClr val="3F3F3F"/>
                </a:solidFill>
                <a:effectLst/>
                <a:latin typeface="suxingme"/>
              </a:rPr>
              <a:t>KAN</a:t>
            </a:r>
            <a:r>
              <a:rPr lang="zh-CN" altLang="en-US" b="1" i="0" dirty="0">
                <a:solidFill>
                  <a:srgbClr val="3F3F3F"/>
                </a:solidFill>
                <a:effectLst/>
                <a:latin typeface="suxingme"/>
              </a:rPr>
              <a:t>需求</a:t>
            </a:r>
            <a:r>
              <a:rPr lang="zh-CN" altLang="en-US" b="0" i="0" dirty="0">
                <a:solidFill>
                  <a:srgbClr val="3F3F3F"/>
                </a:solidFill>
                <a:effectLst/>
                <a:latin typeface="suxingme"/>
              </a:rPr>
              <a:t>：最后一个例子是为了展示当任务复杂性增加时，更深层次的</a:t>
            </a:r>
            <a:r>
              <a:rPr lang="en-US" altLang="zh-CN" b="0" i="0" dirty="0">
                <a:solidFill>
                  <a:srgbClr val="3F3F3F"/>
                </a:solidFill>
                <a:effectLst/>
                <a:latin typeface="suxingme"/>
              </a:rPr>
              <a:t>KAN</a:t>
            </a:r>
            <a:r>
              <a:rPr lang="zh-CN" altLang="en-US" b="0" i="0" dirty="0">
                <a:solidFill>
                  <a:srgbClr val="3F3F3F"/>
                </a:solidFill>
                <a:effectLst/>
                <a:latin typeface="suxingme"/>
              </a:rPr>
              <a:t>的必要性。这个例子需要至少三层的</a:t>
            </a:r>
            <a:r>
              <a:rPr lang="en-US" altLang="zh-CN" b="0" i="0" dirty="0">
                <a:solidFill>
                  <a:srgbClr val="3F3F3F"/>
                </a:solidFill>
                <a:effectLst/>
                <a:latin typeface="suxingme"/>
              </a:rPr>
              <a:t>KAN</a:t>
            </a:r>
            <a:r>
              <a:rPr lang="zh-CN" altLang="en-US" b="0" i="0" dirty="0">
                <a:solidFill>
                  <a:srgbClr val="3F3F3F"/>
                </a:solidFill>
                <a:effectLst/>
                <a:latin typeface="suxingme"/>
              </a:rPr>
              <a:t>来解决，而单层或两层的</a:t>
            </a:r>
            <a:r>
              <a:rPr lang="en-US" altLang="zh-CN" b="0" i="0" dirty="0">
                <a:solidFill>
                  <a:srgbClr val="3F3F3F"/>
                </a:solidFill>
                <a:effectLst/>
                <a:latin typeface="suxingme"/>
              </a:rPr>
              <a:t>KAN</a:t>
            </a:r>
            <a:r>
              <a:rPr lang="zh-CN" altLang="en-US" b="0" i="0" dirty="0">
                <a:solidFill>
                  <a:srgbClr val="3F3F3F"/>
                </a:solidFill>
                <a:effectLst/>
                <a:latin typeface="suxingme"/>
              </a:rPr>
              <a:t>无法有效学习到函数的结构。</a:t>
            </a:r>
          </a:p>
          <a:p>
            <a:br>
              <a:rPr lang="zh-CN" altLang="en-US" dirty="0"/>
            </a:br>
            <a:r>
              <a:rPr lang="zh-CN" altLang="en-US" dirty="0">
                <a:solidFill>
                  <a:srgbClr val="3F3F3F"/>
                </a:solidFill>
                <a:effectLst/>
              </a:rPr>
              <a:t>这些实验表明，</a:t>
            </a:r>
            <a:r>
              <a:rPr lang="en-US" altLang="zh-CN" dirty="0">
                <a:solidFill>
                  <a:srgbClr val="3F3F3F"/>
                </a:solidFill>
                <a:effectLst/>
              </a:rPr>
              <a:t>KAN</a:t>
            </a:r>
            <a:r>
              <a:rPr lang="zh-CN" altLang="en-US" dirty="0">
                <a:solidFill>
                  <a:srgbClr val="3F3F3F"/>
                </a:solidFill>
                <a:effectLst/>
              </a:rPr>
              <a:t>在处理符号函数时不仅能更准确地捕捉函数的结构，而且通常比</a:t>
            </a:r>
            <a:r>
              <a:rPr lang="en-US" altLang="zh-CN" dirty="0">
                <a:solidFill>
                  <a:srgbClr val="3F3F3F"/>
                </a:solidFill>
                <a:effectLst/>
              </a:rPr>
              <a:t>MLP</a:t>
            </a:r>
            <a:r>
              <a:rPr lang="zh-CN" altLang="en-US" dirty="0">
                <a:solidFill>
                  <a:srgbClr val="3F3F3F"/>
                </a:solidFill>
                <a:effectLst/>
              </a:rPr>
              <a:t>有更好的性能，尤其是在高维和复杂的任务中。这证明了</a:t>
            </a:r>
            <a:r>
              <a:rPr lang="en-US" altLang="zh-CN" dirty="0">
                <a:solidFill>
                  <a:srgbClr val="3F3F3F"/>
                </a:solidFill>
                <a:effectLst/>
              </a:rPr>
              <a:t>KAN</a:t>
            </a:r>
            <a:r>
              <a:rPr lang="zh-CN" altLang="en-US" dirty="0">
                <a:solidFill>
                  <a:srgbClr val="3F3F3F"/>
                </a:solidFill>
                <a:effectLst/>
              </a:rPr>
              <a:t>在某些情况下比传统的</a:t>
            </a:r>
            <a:r>
              <a:rPr lang="en-US" altLang="zh-CN" dirty="0">
                <a:solidFill>
                  <a:srgbClr val="3F3F3F"/>
                </a:solidFill>
                <a:effectLst/>
              </a:rPr>
              <a:t>MLP</a:t>
            </a:r>
            <a:r>
              <a:rPr lang="zh-CN" altLang="en-US" dirty="0">
                <a:solidFill>
                  <a:srgbClr val="3F3F3F"/>
                </a:solidFill>
                <a:effectLst/>
              </a:rPr>
              <a:t>具有明显的优势。</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43</a:t>
            </a:fld>
            <a:endParaRPr lang="en-US"/>
          </a:p>
        </p:txBody>
      </p:sp>
    </p:spTree>
    <p:extLst>
      <p:ext uri="{BB962C8B-B14F-4D97-AF65-F5344CB8AC3E}">
        <p14:creationId xmlns:p14="http://schemas.microsoft.com/office/powerpoint/2010/main" val="3445328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前面提到的例子涉及符号公式，我们知道这些公式通常有较为紧致的</a:t>
            </a:r>
            <a:r>
              <a:rPr lang="en-US" altLang="zh-CN" dirty="0">
                <a:solidFill>
                  <a:srgbClr val="3F3F3F"/>
                </a:solidFill>
                <a:effectLst/>
              </a:rPr>
              <a:t>KAN</a:t>
            </a:r>
            <a:r>
              <a:rPr lang="zh-CN" altLang="en-US" dirty="0">
                <a:solidFill>
                  <a:srgbClr val="3F3F3F"/>
                </a:solidFill>
                <a:effectLst/>
              </a:rPr>
              <a:t>表达形式。但如果我们不知道某个任务是否拥有紧致的</a:t>
            </a:r>
            <a:r>
              <a:rPr lang="en-US" altLang="zh-CN" dirty="0">
                <a:solidFill>
                  <a:srgbClr val="3F3F3F"/>
                </a:solidFill>
                <a:effectLst/>
              </a:rPr>
              <a:t>KAN</a:t>
            </a:r>
            <a:r>
              <a:rPr lang="zh-CN" altLang="en-US" dirty="0">
                <a:solidFill>
                  <a:srgbClr val="3F3F3F"/>
                </a:solidFill>
                <a:effectLst/>
              </a:rPr>
              <a:t>表示，该怎么办呢？</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这实际上是特殊函数的情况，如贝塞尔函数 </a:t>
            </a:r>
            <a:r>
              <a:rPr lang="en-US" altLang="zh-CN" dirty="0">
                <a:solidFill>
                  <a:srgbClr val="3F3F3F"/>
                </a:solidFill>
                <a:effectLst/>
              </a:rPr>
              <a:t>Jᵥ(x) </a:t>
            </a:r>
            <a:r>
              <a:rPr lang="zh-CN" altLang="en-US" dirty="0">
                <a:solidFill>
                  <a:srgbClr val="3F3F3F"/>
                </a:solidFill>
                <a:effectLst/>
              </a:rPr>
              <a:t>。当将 </a:t>
            </a:r>
            <a:r>
              <a:rPr lang="en-US" altLang="zh-CN" dirty="0">
                <a:solidFill>
                  <a:srgbClr val="3F3F3F"/>
                </a:solidFill>
                <a:effectLst/>
              </a:rPr>
              <a:t>ν </a:t>
            </a:r>
            <a:r>
              <a:rPr lang="zh-CN" altLang="en-US" dirty="0">
                <a:solidFill>
                  <a:srgbClr val="3F3F3F"/>
                </a:solidFill>
                <a:effectLst/>
              </a:rPr>
              <a:t>和 </a:t>
            </a:r>
            <a:r>
              <a:rPr lang="en-US" altLang="zh-CN" dirty="0">
                <a:solidFill>
                  <a:srgbClr val="3F3F3F"/>
                </a:solidFill>
                <a:effectLst/>
              </a:rPr>
              <a:t>x </a:t>
            </a:r>
            <a:r>
              <a:rPr lang="zh-CN" altLang="en-US" dirty="0">
                <a:solidFill>
                  <a:srgbClr val="3F3F3F"/>
                </a:solidFill>
                <a:effectLst/>
              </a:rPr>
              <a:t>同时视为输入时，它是一个二元函数，我们不知道是否存在紧致的</a:t>
            </a:r>
            <a:r>
              <a:rPr lang="en-US" altLang="zh-CN" dirty="0">
                <a:solidFill>
                  <a:srgbClr val="3F3F3F"/>
                </a:solidFill>
                <a:effectLst/>
              </a:rPr>
              <a:t>KAN</a:t>
            </a:r>
            <a:r>
              <a:rPr lang="zh-CN" altLang="en-US" dirty="0">
                <a:solidFill>
                  <a:srgbClr val="3F3F3F"/>
                </a:solidFill>
                <a:effectLst/>
              </a:rPr>
              <a:t>表示。在这种情况下，虽然</a:t>
            </a:r>
            <a:r>
              <a:rPr lang="en-US" altLang="zh-CN" dirty="0">
                <a:solidFill>
                  <a:srgbClr val="3F3F3F"/>
                </a:solidFill>
                <a:effectLst/>
              </a:rPr>
              <a:t>KAN</a:t>
            </a:r>
            <a:r>
              <a:rPr lang="zh-CN" altLang="en-US" dirty="0">
                <a:solidFill>
                  <a:srgbClr val="3F3F3F"/>
                </a:solidFill>
                <a:effectLst/>
              </a:rPr>
              <a:t>可能无法找到一个精确的解决方案，但它仍然能够找到非常好的近似解。我们在</a:t>
            </a:r>
            <a:r>
              <a:rPr lang="en-US" altLang="zh-CN" dirty="0">
                <a:solidFill>
                  <a:srgbClr val="3F3F3F"/>
                </a:solidFill>
                <a:effectLst/>
              </a:rPr>
              <a:t>15</a:t>
            </a:r>
            <a:r>
              <a:rPr lang="zh-CN" altLang="en-US" dirty="0">
                <a:solidFill>
                  <a:srgbClr val="3F3F3F"/>
                </a:solidFill>
                <a:effectLst/>
              </a:rPr>
              <a:t>个特定函数的任务上验证了这一理论，其中</a:t>
            </a:r>
            <a:r>
              <a:rPr lang="en-US" altLang="zh-CN" dirty="0">
                <a:solidFill>
                  <a:srgbClr val="3F3F3F"/>
                </a:solidFill>
                <a:effectLst/>
              </a:rPr>
              <a:t>KAN</a:t>
            </a:r>
            <a:r>
              <a:rPr lang="zh-CN" altLang="en-US" dirty="0">
                <a:solidFill>
                  <a:srgbClr val="3F3F3F"/>
                </a:solidFill>
                <a:effectLst/>
              </a:rPr>
              <a:t>在所有任务中的表现都优于</a:t>
            </a:r>
            <a:r>
              <a:rPr lang="en-US" altLang="zh-CN" dirty="0">
                <a:solidFill>
                  <a:srgbClr val="3F3F3F"/>
                </a:solidFill>
                <a:effectLst/>
              </a:rPr>
              <a:t>MLP</a:t>
            </a:r>
            <a:r>
              <a:rPr lang="zh-CN" altLang="en-US" dirty="0">
                <a:solidFill>
                  <a:srgbClr val="3F3F3F"/>
                </a:solidFill>
                <a:effectLst/>
              </a:rPr>
              <a:t>。我们通过图表形式展示了这些结果，横轴代表参数数量，而纵轴显示了损失表现。我们并没有只运行一个模型；实际上，我们对每个案例都运行了数百个模型，并在二维图上展示了那些处于</a:t>
            </a:r>
            <a:r>
              <a:rPr lang="en-US" altLang="zh-CN" dirty="0">
                <a:solidFill>
                  <a:srgbClr val="3F3F3F"/>
                </a:solidFill>
                <a:effectLst/>
              </a:rPr>
              <a:t>Pareto</a:t>
            </a:r>
            <a:r>
              <a:rPr lang="zh-CN" altLang="en-US" dirty="0">
                <a:solidFill>
                  <a:srgbClr val="3F3F3F"/>
                </a:solidFill>
                <a:effectLst/>
              </a:rPr>
              <a:t>前沿的模型</a:t>
            </a:r>
            <a:r>
              <a:rPr lang="zh-CN" altLang="en-US" dirty="0">
                <a:solidFill>
                  <a:srgbClr val="888888"/>
                </a:solidFill>
                <a:effectLst/>
              </a:rPr>
              <a:t>（即模型在处理多目标优化问题中达到最优平衡）</a:t>
            </a:r>
            <a:r>
              <a:rPr lang="zh-CN" altLang="en-US" dirty="0">
                <a:solidFill>
                  <a:srgbClr val="3F3F3F"/>
                </a:solidFill>
                <a:effectLst/>
              </a:rPr>
              <a:t>。显然，</a:t>
            </a:r>
            <a:r>
              <a:rPr lang="en-US" altLang="zh-CN" dirty="0">
                <a:solidFill>
                  <a:srgbClr val="3F3F3F"/>
                </a:solidFill>
                <a:effectLst/>
              </a:rPr>
              <a:t>KAN</a:t>
            </a:r>
            <a:r>
              <a:rPr lang="zh-CN" altLang="en-US" dirty="0">
                <a:solidFill>
                  <a:srgbClr val="3F3F3F"/>
                </a:solidFill>
                <a:effectLst/>
              </a:rPr>
              <a:t>在达到最优平衡性能上优于</a:t>
            </a:r>
            <a:r>
              <a:rPr lang="en-US" altLang="zh-CN" dirty="0">
                <a:solidFill>
                  <a:srgbClr val="3F3F3F"/>
                </a:solidFill>
                <a:effectLst/>
              </a:rPr>
              <a:t>MLP</a:t>
            </a:r>
            <a:r>
              <a:rPr lang="zh-CN" altLang="en-US" dirty="0">
                <a:solidFill>
                  <a:srgbClr val="3F3F3F"/>
                </a:solidFill>
                <a:effectLst/>
              </a:rPr>
              <a:t>。但在处理低维任务时，</a:t>
            </a:r>
            <a:r>
              <a:rPr lang="en-US" altLang="zh-CN" dirty="0">
                <a:solidFill>
                  <a:srgbClr val="3F3F3F"/>
                </a:solidFill>
                <a:effectLst/>
              </a:rPr>
              <a:t>KAN</a:t>
            </a:r>
            <a:r>
              <a:rPr lang="zh-CN" altLang="en-US" dirty="0">
                <a:solidFill>
                  <a:srgbClr val="3F3F3F"/>
                </a:solidFill>
                <a:effectLst/>
              </a:rPr>
              <a:t>的表现有时甚至不如样条函数。这意味着</a:t>
            </a:r>
            <a:r>
              <a:rPr lang="en-US" altLang="zh-CN" dirty="0">
                <a:solidFill>
                  <a:srgbClr val="3F3F3F"/>
                </a:solidFill>
                <a:effectLst/>
              </a:rPr>
              <a:t>KAN</a:t>
            </a:r>
            <a:r>
              <a:rPr lang="zh-CN" altLang="en-US" dirty="0">
                <a:solidFill>
                  <a:srgbClr val="3F3F3F"/>
                </a:solidFill>
                <a:effectLst/>
              </a:rPr>
              <a:t>背后仍然存在各种各样的优化问题，这是未来值得继续探索的。</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44</a:t>
            </a:fld>
            <a:endParaRPr lang="en-US"/>
          </a:p>
        </p:txBody>
      </p:sp>
    </p:spTree>
    <p:extLst>
      <p:ext uri="{BB962C8B-B14F-4D97-AF65-F5344CB8AC3E}">
        <p14:creationId xmlns:p14="http://schemas.microsoft.com/office/powerpoint/2010/main" val="2597247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在探索偏微分方程</a:t>
            </a:r>
            <a:r>
              <a:rPr lang="zh-CN" altLang="en-US" dirty="0">
                <a:solidFill>
                  <a:srgbClr val="888888"/>
                </a:solidFill>
                <a:effectLst/>
              </a:rPr>
              <a:t>（</a:t>
            </a:r>
            <a:r>
              <a:rPr lang="en-US" altLang="zh-CN" dirty="0">
                <a:solidFill>
                  <a:srgbClr val="888888"/>
                </a:solidFill>
                <a:effectLst/>
              </a:rPr>
              <a:t>PDE</a:t>
            </a:r>
            <a:r>
              <a:rPr lang="zh-CN" altLang="en-US" dirty="0">
                <a:solidFill>
                  <a:srgbClr val="888888"/>
                </a:solidFill>
                <a:effectLst/>
              </a:rPr>
              <a:t>）</a:t>
            </a:r>
            <a:r>
              <a:rPr lang="zh-CN" altLang="en-US" dirty="0">
                <a:solidFill>
                  <a:srgbClr val="3F3F3F"/>
                </a:solidFill>
                <a:effectLst/>
              </a:rPr>
              <a:t>的解决方案方面，我们进行了一些基本实验。</a:t>
            </a:r>
            <a:r>
              <a:rPr lang="en-US" altLang="zh-CN" dirty="0">
                <a:solidFill>
                  <a:srgbClr val="3F3F3F"/>
                </a:solidFill>
                <a:effectLst/>
              </a:rPr>
              <a:t>PDE</a:t>
            </a:r>
            <a:r>
              <a:rPr lang="zh-CN" altLang="en-US" dirty="0">
                <a:solidFill>
                  <a:srgbClr val="3F3F3F"/>
                </a:solidFill>
                <a:effectLst/>
              </a:rPr>
              <a:t>的解决实际上也属于函数逼近的一部分，它本质上是对</a:t>
            </a:r>
            <a:r>
              <a:rPr lang="en-US" altLang="zh-CN" dirty="0">
                <a:solidFill>
                  <a:srgbClr val="3F3F3F"/>
                </a:solidFill>
                <a:effectLst/>
              </a:rPr>
              <a:t>PDE</a:t>
            </a:r>
            <a:r>
              <a:rPr lang="zh-CN" altLang="en-US" dirty="0">
                <a:solidFill>
                  <a:srgbClr val="3F3F3F"/>
                </a:solidFill>
                <a:effectLst/>
              </a:rPr>
              <a:t>解的特定拟合。因此，我们采用了基于物理信息的方法来解决</a:t>
            </a:r>
            <a:r>
              <a:rPr lang="en-US" altLang="zh-CN" dirty="0">
                <a:solidFill>
                  <a:srgbClr val="3F3F3F"/>
                </a:solidFill>
                <a:effectLst/>
              </a:rPr>
              <a:t>PDE</a:t>
            </a:r>
            <a:r>
              <a:rPr lang="zh-CN" altLang="en-US" dirty="0">
                <a:solidFill>
                  <a:srgbClr val="3F3F3F"/>
                </a:solidFill>
                <a:effectLst/>
              </a:rPr>
              <a:t>，并发现</a:t>
            </a:r>
            <a:r>
              <a:rPr lang="en-US" altLang="zh-CN" dirty="0">
                <a:solidFill>
                  <a:srgbClr val="3F3F3F"/>
                </a:solidFill>
                <a:effectLst/>
              </a:rPr>
              <a:t>KAN</a:t>
            </a:r>
            <a:r>
              <a:rPr lang="zh-CN" altLang="en-US" dirty="0">
                <a:solidFill>
                  <a:srgbClr val="3F3F3F"/>
                </a:solidFill>
                <a:effectLst/>
              </a:rPr>
              <a:t>相较于</a:t>
            </a:r>
            <a:r>
              <a:rPr lang="en-US" altLang="zh-CN" dirty="0">
                <a:solidFill>
                  <a:srgbClr val="3F3F3F"/>
                </a:solidFill>
                <a:effectLst/>
              </a:rPr>
              <a:t>MLP</a:t>
            </a:r>
            <a:r>
              <a:rPr lang="zh-CN" altLang="en-US" dirty="0">
                <a:solidFill>
                  <a:srgbClr val="3F3F3F"/>
                </a:solidFill>
                <a:effectLst/>
              </a:rPr>
              <a:t>展示出更优秀的缩放性能。</a:t>
            </a:r>
            <a:r>
              <a:rPr lang="en-US" altLang="zh-CN" dirty="0">
                <a:solidFill>
                  <a:srgbClr val="3F3F3F"/>
                </a:solidFill>
                <a:effectLst/>
              </a:rPr>
              <a:t>KAN</a:t>
            </a:r>
            <a:r>
              <a:rPr lang="zh-CN" altLang="en-US" dirty="0">
                <a:solidFill>
                  <a:srgbClr val="3F3F3F"/>
                </a:solidFill>
                <a:effectLst/>
              </a:rPr>
              <a:t>文章的目的更多是提供启示，展示这项技术的潜在应用，例如在</a:t>
            </a:r>
            <a:r>
              <a:rPr lang="en-US" altLang="zh-CN" dirty="0">
                <a:solidFill>
                  <a:srgbClr val="3F3F3F"/>
                </a:solidFill>
                <a:effectLst/>
              </a:rPr>
              <a:t>PDE</a:t>
            </a:r>
            <a:r>
              <a:rPr lang="zh-CN" altLang="en-US" dirty="0">
                <a:solidFill>
                  <a:srgbClr val="3F3F3F"/>
                </a:solidFill>
                <a:effectLst/>
              </a:rPr>
              <a:t>的处理上。这些实验结果仍然处于初级阶段，我们只进行了有限的试验。未来，我们计划进一步深入研究，并鼓励学术界参与探索。尤其是在</a:t>
            </a:r>
            <a:r>
              <a:rPr lang="en-US" altLang="zh-CN" dirty="0">
                <a:solidFill>
                  <a:srgbClr val="3F3F3F"/>
                </a:solidFill>
                <a:effectLst/>
              </a:rPr>
              <a:t>PDE</a:t>
            </a:r>
            <a:r>
              <a:rPr lang="zh-CN" altLang="en-US" dirty="0">
                <a:solidFill>
                  <a:srgbClr val="3F3F3F"/>
                </a:solidFill>
                <a:effectLst/>
              </a:rPr>
              <a:t>这一领域，尽管我们的实验还很浅显，但已显示出</a:t>
            </a:r>
            <a:r>
              <a:rPr lang="en-US" altLang="zh-CN" dirty="0">
                <a:solidFill>
                  <a:srgbClr val="3F3F3F"/>
                </a:solidFill>
                <a:effectLst/>
              </a:rPr>
              <a:t>KAN</a:t>
            </a:r>
            <a:r>
              <a:rPr lang="zh-CN" altLang="en-US" dirty="0">
                <a:solidFill>
                  <a:srgbClr val="3F3F3F"/>
                </a:solidFill>
                <a:effectLst/>
              </a:rPr>
              <a:t>在提高精确性和效率方面的巨大潜力。</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45</a:t>
            </a:fld>
            <a:endParaRPr lang="en-US"/>
          </a:p>
        </p:txBody>
      </p:sp>
    </p:spTree>
    <p:extLst>
      <p:ext uri="{BB962C8B-B14F-4D97-AF65-F5344CB8AC3E}">
        <p14:creationId xmlns:p14="http://schemas.microsoft.com/office/powerpoint/2010/main" val="96488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F3F3F"/>
                </a:solidFill>
                <a:effectLst/>
                <a:latin typeface="suxingme"/>
              </a:rPr>
              <a:t>解决偏微分方程</a:t>
            </a:r>
            <a:r>
              <a:rPr lang="zh-CN" altLang="en-US" b="0" i="0" dirty="0">
                <a:solidFill>
                  <a:srgbClr val="888888"/>
                </a:solidFill>
                <a:effectLst/>
                <a:latin typeface="suxingme"/>
              </a:rPr>
              <a:t>（</a:t>
            </a:r>
            <a:r>
              <a:rPr lang="en-US" altLang="zh-CN" b="0" i="0" dirty="0">
                <a:solidFill>
                  <a:srgbClr val="888888"/>
                </a:solidFill>
                <a:effectLst/>
                <a:latin typeface="suxingme"/>
              </a:rPr>
              <a:t>PDE</a:t>
            </a:r>
            <a:r>
              <a:rPr lang="zh-CN" altLang="en-US" b="0" i="0" dirty="0">
                <a:solidFill>
                  <a:srgbClr val="888888"/>
                </a:solidFill>
                <a:effectLst/>
                <a:latin typeface="suxingme"/>
              </a:rPr>
              <a:t>）</a:t>
            </a:r>
            <a:r>
              <a:rPr lang="zh-CN" altLang="en-US" b="0" i="0" dirty="0">
                <a:solidFill>
                  <a:srgbClr val="3F3F3F"/>
                </a:solidFill>
                <a:effectLst/>
                <a:latin typeface="suxingme"/>
              </a:rPr>
              <a:t>并非新课题，学术界已经进行了长时间的研究，然而，</a:t>
            </a:r>
            <a:r>
              <a:rPr lang="en-US" altLang="zh-CN" b="0" i="0" dirty="0">
                <a:solidFill>
                  <a:srgbClr val="3F3F3F"/>
                </a:solidFill>
                <a:effectLst/>
                <a:latin typeface="suxingme"/>
              </a:rPr>
              <a:t>KAN</a:t>
            </a:r>
            <a:r>
              <a:rPr lang="zh-CN" altLang="en-US" b="0" i="0" dirty="0">
                <a:solidFill>
                  <a:srgbClr val="3F3F3F"/>
                </a:solidFill>
                <a:effectLst/>
                <a:latin typeface="suxingme"/>
              </a:rPr>
              <a:t>可能为此带来一些新的、有趣的视角。</a:t>
            </a:r>
            <a:r>
              <a:rPr lang="en-US" altLang="zh-CN" b="0" i="0" dirty="0">
                <a:solidFill>
                  <a:srgbClr val="3F3F3F"/>
                </a:solidFill>
                <a:effectLst/>
                <a:latin typeface="suxingme"/>
              </a:rPr>
              <a:t>KAN</a:t>
            </a:r>
            <a:r>
              <a:rPr lang="zh-CN" altLang="en-US" b="0" i="0" dirty="0">
                <a:solidFill>
                  <a:srgbClr val="3F3F3F"/>
                </a:solidFill>
                <a:effectLst/>
                <a:latin typeface="suxingme"/>
              </a:rPr>
              <a:t>与</a:t>
            </a:r>
            <a:r>
              <a:rPr lang="en-US" altLang="zh-CN" b="0" i="0" dirty="0">
                <a:solidFill>
                  <a:srgbClr val="3F3F3F"/>
                </a:solidFill>
                <a:effectLst/>
                <a:latin typeface="suxingme"/>
              </a:rPr>
              <a:t>MLP</a:t>
            </a:r>
            <a:r>
              <a:rPr lang="zh-CN" altLang="en-US" b="0" i="0" dirty="0">
                <a:solidFill>
                  <a:srgbClr val="3F3F3F"/>
                </a:solidFill>
                <a:effectLst/>
                <a:latin typeface="suxingme"/>
              </a:rPr>
              <a:t>的主要区别在于其解释性。例如，完成对一个</a:t>
            </a:r>
            <a:r>
              <a:rPr lang="en-US" altLang="zh-CN" b="0" i="0" dirty="0">
                <a:solidFill>
                  <a:srgbClr val="3F3F3F"/>
                </a:solidFill>
                <a:effectLst/>
                <a:latin typeface="suxingme"/>
              </a:rPr>
              <a:t>PDE</a:t>
            </a:r>
            <a:r>
              <a:rPr lang="zh-CN" altLang="en-US" b="0" i="0" dirty="0">
                <a:solidFill>
                  <a:srgbClr val="3F3F3F"/>
                </a:solidFill>
                <a:effectLst/>
                <a:latin typeface="suxingme"/>
              </a:rPr>
              <a:t>的训练后，我们可以将该</a:t>
            </a:r>
            <a:r>
              <a:rPr lang="en-US" altLang="zh-CN" b="0" i="0" dirty="0">
                <a:solidFill>
                  <a:srgbClr val="3F3F3F"/>
                </a:solidFill>
                <a:effectLst/>
                <a:latin typeface="suxingme"/>
              </a:rPr>
              <a:t>PDE</a:t>
            </a:r>
            <a:r>
              <a:rPr lang="zh-CN" altLang="en-US" b="0" i="0" dirty="0">
                <a:solidFill>
                  <a:srgbClr val="3F3F3F"/>
                </a:solidFill>
                <a:effectLst/>
                <a:latin typeface="suxingme"/>
              </a:rPr>
              <a:t>的解绘制出来，从而直观地理解解的结构。进一步地，我们可以进行符号回归，明确化解的符号公式，然后继续进行训练。这样，损失可能达到机器精度。这意味着如果解是符号化的，我们可以严格地求解出这个方程，得到一个精确的解，而不仅仅是一个近似解。这种方法不仅提高了解的精度，也增强了模型的科学价值和应用潜力。</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46</a:t>
            </a:fld>
            <a:endParaRPr lang="en-US"/>
          </a:p>
        </p:txBody>
      </p:sp>
    </p:spTree>
    <p:extLst>
      <p:ext uri="{BB962C8B-B14F-4D97-AF65-F5344CB8AC3E}">
        <p14:creationId xmlns:p14="http://schemas.microsoft.com/office/powerpoint/2010/main" val="2780064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F3F3F"/>
                </a:solidFill>
                <a:effectLst/>
                <a:latin typeface="suxingme"/>
              </a:rPr>
              <a:t>在这一部分，我们将探讨</a:t>
            </a:r>
            <a:r>
              <a:rPr lang="en-US" altLang="zh-CN" b="0" i="0" dirty="0">
                <a:solidFill>
                  <a:srgbClr val="3F3F3F"/>
                </a:solidFill>
                <a:effectLst/>
                <a:latin typeface="suxingme"/>
              </a:rPr>
              <a:t>KAN</a:t>
            </a:r>
            <a:r>
              <a:rPr lang="zh-CN" altLang="en-US" b="0" i="0" dirty="0">
                <a:solidFill>
                  <a:srgbClr val="3F3F3F"/>
                </a:solidFill>
                <a:effectLst/>
                <a:latin typeface="suxingme"/>
              </a:rPr>
              <a:t>的可解释性。</a:t>
            </a:r>
            <a:r>
              <a:rPr lang="en-US" altLang="zh-CN" b="0" i="0" dirty="0">
                <a:solidFill>
                  <a:srgbClr val="3F3F3F"/>
                </a:solidFill>
                <a:effectLst/>
                <a:latin typeface="suxingme"/>
              </a:rPr>
              <a:t>KAN</a:t>
            </a:r>
            <a:r>
              <a:rPr lang="zh-CN" altLang="en-US" b="0" i="0" dirty="0">
                <a:solidFill>
                  <a:srgbClr val="3F3F3F"/>
                </a:solidFill>
                <a:effectLst/>
                <a:latin typeface="suxingme"/>
              </a:rPr>
              <a:t>能在多种设置下表现出色并具备可解释性。</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47</a:t>
            </a:fld>
            <a:endParaRPr lang="en-US"/>
          </a:p>
        </p:txBody>
      </p:sp>
    </p:spTree>
    <p:extLst>
      <p:ext uri="{BB962C8B-B14F-4D97-AF65-F5344CB8AC3E}">
        <p14:creationId xmlns:p14="http://schemas.microsoft.com/office/powerpoint/2010/main" val="2992293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F3F3F"/>
                </a:solidFill>
                <a:effectLst/>
                <a:latin typeface="suxingme"/>
              </a:rPr>
              <a:t>首先，让我们考虑监督学习的场景。在这种情况下，存在着</a:t>
            </a:r>
            <a:r>
              <a:rPr lang="en-US" altLang="zh-CN" b="0" i="0" dirty="0">
                <a:solidFill>
                  <a:srgbClr val="3F3F3F"/>
                </a:solidFill>
                <a:effectLst/>
                <a:latin typeface="suxingme"/>
              </a:rPr>
              <a:t>n</a:t>
            </a:r>
            <a:r>
              <a:rPr lang="zh-CN" altLang="en-US" b="0" i="0" dirty="0">
                <a:solidFill>
                  <a:srgbClr val="3F3F3F"/>
                </a:solidFill>
                <a:effectLst/>
                <a:latin typeface="suxingme"/>
              </a:rPr>
              <a:t>个输入，即</a:t>
            </a:r>
            <a:r>
              <a:rPr lang="en-US" altLang="zh-CN" b="0" i="0" dirty="0">
                <a:solidFill>
                  <a:srgbClr val="3F3F3F"/>
                </a:solidFill>
                <a:effectLst/>
                <a:latin typeface="suxingme"/>
              </a:rPr>
              <a:t>x</a:t>
            </a:r>
            <a:r>
              <a:rPr lang="en-US" altLang="zh-CN" b="0" i="0" baseline="-25000" dirty="0">
                <a:solidFill>
                  <a:srgbClr val="3F3F3F"/>
                </a:solidFill>
                <a:effectLst/>
                <a:latin typeface="suxingme"/>
              </a:rPr>
              <a:t>1</a:t>
            </a:r>
            <a:r>
              <a:rPr lang="zh-CN" altLang="en-US" b="0" i="0" dirty="0">
                <a:solidFill>
                  <a:srgbClr val="3F3F3F"/>
                </a:solidFill>
                <a:effectLst/>
                <a:latin typeface="suxingme"/>
              </a:rPr>
              <a:t>到</a:t>
            </a:r>
            <a:r>
              <a:rPr lang="en-US" altLang="zh-CN" b="0" i="0" dirty="0" err="1">
                <a:solidFill>
                  <a:srgbClr val="3F3F3F"/>
                </a:solidFill>
                <a:effectLst/>
                <a:latin typeface="suxingme"/>
              </a:rPr>
              <a:t>x</a:t>
            </a:r>
            <a:r>
              <a:rPr lang="en-US" altLang="zh-CN" b="0" i="0" baseline="-25000" dirty="0" err="1">
                <a:solidFill>
                  <a:srgbClr val="3F3F3F"/>
                </a:solidFill>
                <a:effectLst/>
                <a:latin typeface="suxingme"/>
              </a:rPr>
              <a:t>n</a:t>
            </a:r>
            <a:r>
              <a:rPr lang="zh-CN" altLang="en-US" b="0" i="0" dirty="0">
                <a:solidFill>
                  <a:srgbClr val="3F3F3F"/>
                </a:solidFill>
                <a:effectLst/>
                <a:latin typeface="suxingme"/>
              </a:rPr>
              <a:t>，以及一个输出</a:t>
            </a:r>
            <a:r>
              <a:rPr lang="en-US" altLang="zh-CN" b="0" i="0" dirty="0">
                <a:solidFill>
                  <a:srgbClr val="3F3F3F"/>
                </a:solidFill>
                <a:effectLst/>
                <a:latin typeface="suxingme"/>
              </a:rPr>
              <a:t>y</a:t>
            </a:r>
            <a:r>
              <a:rPr lang="zh-CN" altLang="en-US" b="0" i="0" dirty="0">
                <a:solidFill>
                  <a:srgbClr val="3F3F3F"/>
                </a:solidFill>
                <a:effectLst/>
                <a:latin typeface="suxingme"/>
              </a:rPr>
              <a:t>。目标是找到一个映射函数</a:t>
            </a:r>
            <a:r>
              <a:rPr lang="en-US" altLang="zh-CN" b="0" i="0" dirty="0">
                <a:solidFill>
                  <a:srgbClr val="3F3F3F"/>
                </a:solidFill>
                <a:effectLst/>
                <a:latin typeface="suxingme"/>
              </a:rPr>
              <a:t>f</a:t>
            </a:r>
            <a:r>
              <a:rPr lang="zh-CN" altLang="en-US" b="0" i="0" dirty="0">
                <a:solidFill>
                  <a:srgbClr val="3F3F3F"/>
                </a:solidFill>
                <a:effectLst/>
                <a:latin typeface="suxingme"/>
              </a:rPr>
              <a:t>，它能将输入</a:t>
            </a:r>
            <a:r>
              <a:rPr lang="en-US" altLang="zh-CN" b="0" i="0" dirty="0">
                <a:solidFill>
                  <a:srgbClr val="3F3F3F"/>
                </a:solidFill>
                <a:effectLst/>
                <a:latin typeface="suxingme"/>
              </a:rPr>
              <a:t>x</a:t>
            </a:r>
            <a:r>
              <a:rPr lang="en-US" altLang="zh-CN" b="0" i="0" baseline="-25000" dirty="0">
                <a:solidFill>
                  <a:srgbClr val="3F3F3F"/>
                </a:solidFill>
                <a:effectLst/>
                <a:latin typeface="suxingme"/>
              </a:rPr>
              <a:t>1</a:t>
            </a:r>
            <a:r>
              <a:rPr lang="zh-CN" altLang="en-US" b="0" i="0" dirty="0">
                <a:solidFill>
                  <a:srgbClr val="3F3F3F"/>
                </a:solidFill>
                <a:effectLst/>
                <a:latin typeface="suxingme"/>
              </a:rPr>
              <a:t>到</a:t>
            </a:r>
            <a:r>
              <a:rPr lang="en-US" altLang="zh-CN" b="0" i="0" dirty="0" err="1">
                <a:solidFill>
                  <a:srgbClr val="3F3F3F"/>
                </a:solidFill>
                <a:effectLst/>
                <a:latin typeface="suxingme"/>
              </a:rPr>
              <a:t>x</a:t>
            </a:r>
            <a:r>
              <a:rPr lang="en-US" altLang="zh-CN" b="0" i="0" baseline="-25000" dirty="0" err="1">
                <a:solidFill>
                  <a:srgbClr val="3F3F3F"/>
                </a:solidFill>
                <a:effectLst/>
                <a:latin typeface="suxingme"/>
              </a:rPr>
              <a:t>n</a:t>
            </a:r>
            <a:r>
              <a:rPr lang="zh-CN" altLang="en-US" b="0" i="0" dirty="0">
                <a:solidFill>
                  <a:srgbClr val="3F3F3F"/>
                </a:solidFill>
                <a:effectLst/>
                <a:latin typeface="suxingme"/>
              </a:rPr>
              <a:t>映射到输出</a:t>
            </a:r>
            <a:r>
              <a:rPr lang="en-US" altLang="zh-CN" b="0" i="0" dirty="0">
                <a:solidFill>
                  <a:srgbClr val="3F3F3F"/>
                </a:solidFill>
                <a:effectLst/>
                <a:latin typeface="suxingme"/>
              </a:rPr>
              <a:t>y</a:t>
            </a:r>
            <a:r>
              <a:rPr lang="zh-CN" altLang="en-US" b="0" i="0" dirty="0">
                <a:solidFill>
                  <a:srgbClr val="3F3F3F"/>
                </a:solidFill>
                <a:effectLst/>
                <a:latin typeface="suxingme"/>
              </a:rPr>
              <a:t>，并能尽可能准确地预测</a:t>
            </a:r>
            <a:r>
              <a:rPr lang="en-US" altLang="zh-CN" b="0" i="0" dirty="0">
                <a:solidFill>
                  <a:srgbClr val="3F3F3F"/>
                </a:solidFill>
                <a:effectLst/>
                <a:latin typeface="suxingme"/>
              </a:rPr>
              <a:t>y</a:t>
            </a:r>
            <a:r>
              <a:rPr lang="zh-CN" altLang="en-US" b="0" i="0" dirty="0">
                <a:solidFill>
                  <a:srgbClr val="3F3F3F"/>
                </a:solidFill>
                <a:effectLst/>
                <a:latin typeface="suxingme"/>
              </a:rPr>
              <a:t>。这是一个大家都非常熟悉的设置。然而，为了提升模型的可解释性，我们引入了稀疏化技术。这种技术本质上与对神经网络进行</a:t>
            </a:r>
            <a:r>
              <a:rPr lang="en-US" altLang="zh-CN" b="0" i="0" dirty="0">
                <a:solidFill>
                  <a:srgbClr val="3F3F3F"/>
                </a:solidFill>
                <a:effectLst/>
                <a:latin typeface="suxingme"/>
              </a:rPr>
              <a:t>L</a:t>
            </a:r>
            <a:r>
              <a:rPr lang="en-US" altLang="zh-CN" b="0" i="0" baseline="-25000" dirty="0">
                <a:solidFill>
                  <a:srgbClr val="3F3F3F"/>
                </a:solidFill>
                <a:effectLst/>
                <a:latin typeface="suxingme"/>
              </a:rPr>
              <a:t>1</a:t>
            </a:r>
            <a:r>
              <a:rPr lang="zh-CN" altLang="en-US" b="0" i="0" dirty="0">
                <a:solidFill>
                  <a:srgbClr val="3F3F3F"/>
                </a:solidFill>
                <a:effectLst/>
                <a:latin typeface="suxingme"/>
              </a:rPr>
              <a:t>正则化类似，但是我们在函数层面定义了</a:t>
            </a:r>
            <a:r>
              <a:rPr lang="en-US" altLang="zh-CN" b="0" i="0" dirty="0">
                <a:solidFill>
                  <a:srgbClr val="3F3F3F"/>
                </a:solidFill>
                <a:effectLst/>
                <a:latin typeface="suxingme"/>
              </a:rPr>
              <a:t>L</a:t>
            </a:r>
            <a:r>
              <a:rPr lang="en-US" altLang="zh-CN" b="0" i="0" baseline="-25000" dirty="0">
                <a:solidFill>
                  <a:srgbClr val="3F3F3F"/>
                </a:solidFill>
                <a:effectLst/>
                <a:latin typeface="suxingme"/>
              </a:rPr>
              <a:t>1</a:t>
            </a:r>
            <a:r>
              <a:rPr lang="zh-CN" altLang="en-US" b="0" i="0" dirty="0">
                <a:solidFill>
                  <a:srgbClr val="3F3F3F"/>
                </a:solidFill>
                <a:effectLst/>
                <a:latin typeface="suxingme"/>
              </a:rPr>
              <a:t>正则化，并将其作为训练目标的惩罚项。此外，我们还开发了一些剪枝技术，以便将网络从较大规模简化为较小规模。</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48</a:t>
            </a:fld>
            <a:endParaRPr lang="en-US"/>
          </a:p>
        </p:txBody>
      </p:sp>
    </p:spTree>
    <p:extLst>
      <p:ext uri="{BB962C8B-B14F-4D97-AF65-F5344CB8AC3E}">
        <p14:creationId xmlns:p14="http://schemas.microsoft.com/office/powerpoint/2010/main" val="3898177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如图所示，</a:t>
            </a:r>
            <a:r>
              <a:rPr lang="en-US" altLang="zh-CN" dirty="0">
                <a:solidFill>
                  <a:srgbClr val="3F3F3F"/>
                </a:solidFill>
                <a:effectLst/>
              </a:rPr>
              <a:t>Kolmogorov</a:t>
            </a:r>
            <a:r>
              <a:rPr lang="zh-CN" altLang="en-US" dirty="0">
                <a:solidFill>
                  <a:srgbClr val="3F3F3F"/>
                </a:solidFill>
                <a:effectLst/>
              </a:rPr>
              <a:t>网络是一种特殊的神经网络结构，源于</a:t>
            </a:r>
            <a:r>
              <a:rPr lang="en-US" altLang="zh-CN" dirty="0">
                <a:solidFill>
                  <a:srgbClr val="3F3F3F"/>
                </a:solidFill>
                <a:effectLst/>
              </a:rPr>
              <a:t>Kolmogorov-</a:t>
            </a:r>
            <a:r>
              <a:rPr lang="en-US" altLang="zh-CN" dirty="0" err="1">
                <a:solidFill>
                  <a:srgbClr val="3F3F3F"/>
                </a:solidFill>
                <a:effectLst/>
              </a:rPr>
              <a:t>Aronld</a:t>
            </a:r>
            <a:r>
              <a:rPr lang="zh-CN" altLang="en-US" dirty="0">
                <a:solidFill>
                  <a:srgbClr val="3F3F3F"/>
                </a:solidFill>
                <a:effectLst/>
              </a:rPr>
              <a:t>表示定理。在</a:t>
            </a:r>
            <a:r>
              <a:rPr lang="en-US" altLang="zh-CN" dirty="0">
                <a:solidFill>
                  <a:srgbClr val="3F3F3F"/>
                </a:solidFill>
                <a:effectLst/>
              </a:rPr>
              <a:t>MLP</a:t>
            </a:r>
            <a:r>
              <a:rPr lang="zh-CN" altLang="en-US" dirty="0">
                <a:solidFill>
                  <a:srgbClr val="3F3F3F"/>
                </a:solidFill>
                <a:effectLst/>
              </a:rPr>
              <a:t>中，神经元的概念是指在节点上有激活，但在</a:t>
            </a:r>
            <a:r>
              <a:rPr lang="en-US" altLang="zh-CN" dirty="0">
                <a:solidFill>
                  <a:srgbClr val="3F3F3F"/>
                </a:solidFill>
                <a:effectLst/>
              </a:rPr>
              <a:t>Kolmogorov Network</a:t>
            </a:r>
            <a:r>
              <a:rPr lang="zh-CN" altLang="en-US" dirty="0">
                <a:solidFill>
                  <a:srgbClr val="3F3F3F"/>
                </a:solidFill>
                <a:effectLst/>
              </a:rPr>
              <a:t>中，非线性激活函数不在节点上，而在边上。尽管如此，我们仍把这些图上的节点称为神经元。当我们谈论权重时，对应的是计算图的边。假设我们有一个两层的</a:t>
            </a:r>
            <a:r>
              <a:rPr lang="en-US" altLang="zh-CN" dirty="0">
                <a:solidFill>
                  <a:srgbClr val="3F3F3F"/>
                </a:solidFill>
                <a:effectLst/>
              </a:rPr>
              <a:t>Kolmogorov</a:t>
            </a:r>
            <a:r>
              <a:rPr lang="zh-CN" altLang="en-US" dirty="0">
                <a:solidFill>
                  <a:srgbClr val="3F3F3F"/>
                </a:solidFill>
                <a:effectLst/>
              </a:rPr>
              <a:t>网络，它只有两个输入变量，隐藏层有五个神经元。在这个网络中，每个神经元接收两个信号。第一个信号</a:t>
            </a:r>
            <a:r>
              <a:rPr lang="en-US" altLang="zh-CN" dirty="0">
                <a:solidFill>
                  <a:srgbClr val="3F3F3F"/>
                </a:solidFill>
                <a:effectLst/>
              </a:rPr>
              <a:t>x</a:t>
            </a:r>
            <a:r>
              <a:rPr lang="en-US" altLang="zh-CN" baseline="-25000" dirty="0">
                <a:solidFill>
                  <a:srgbClr val="3F3F3F"/>
                </a:solidFill>
                <a:effectLst/>
              </a:rPr>
              <a:t>1</a:t>
            </a:r>
            <a:r>
              <a:rPr lang="zh-CN" altLang="en-US" dirty="0">
                <a:solidFill>
                  <a:srgbClr val="3F3F3F"/>
                </a:solidFill>
                <a:effectLst/>
              </a:rPr>
              <a:t>经过一个非线性函数</a:t>
            </a:r>
            <a:r>
              <a:rPr lang="en-US" altLang="zh-CN" dirty="0">
                <a:solidFill>
                  <a:srgbClr val="3F3F3F"/>
                </a:solidFill>
                <a:effectLst/>
              </a:rPr>
              <a:t>φ₁₁</a:t>
            </a:r>
            <a:r>
              <a:rPr lang="zh-CN" altLang="en-US" dirty="0">
                <a:solidFill>
                  <a:srgbClr val="3F3F3F"/>
                </a:solidFill>
                <a:effectLst/>
              </a:rPr>
              <a:t>进行激活，第二个信号</a:t>
            </a:r>
            <a:r>
              <a:rPr lang="en-US" altLang="zh-CN" dirty="0">
                <a:solidFill>
                  <a:srgbClr val="3F3F3F"/>
                </a:solidFill>
                <a:effectLst/>
              </a:rPr>
              <a:t>x</a:t>
            </a:r>
            <a:r>
              <a:rPr lang="en-US" altLang="zh-CN" baseline="-25000" dirty="0">
                <a:solidFill>
                  <a:srgbClr val="3F3F3F"/>
                </a:solidFill>
                <a:effectLst/>
              </a:rPr>
              <a:t>2</a:t>
            </a:r>
            <a:r>
              <a:rPr lang="zh-CN" altLang="en-US" dirty="0">
                <a:solidFill>
                  <a:srgbClr val="3F3F3F"/>
                </a:solidFill>
                <a:effectLst/>
              </a:rPr>
              <a:t>经过另一个非线性函数</a:t>
            </a:r>
            <a:r>
              <a:rPr lang="en-US" altLang="zh-CN" dirty="0">
                <a:solidFill>
                  <a:srgbClr val="3F3F3F"/>
                </a:solidFill>
                <a:effectLst/>
              </a:rPr>
              <a:t>φ₁₂</a:t>
            </a:r>
            <a:r>
              <a:rPr lang="zh-CN" altLang="en-US" dirty="0">
                <a:solidFill>
                  <a:srgbClr val="3F3F3F"/>
                </a:solidFill>
                <a:effectLst/>
              </a:rPr>
              <a:t>进行激活，然后将这两个结果加起来。其他隐藏神经元也是类似的过程。至于第二层，例如最后的输出，它是由第一个隐藏神经元经过一个非线性变换</a:t>
            </a:r>
            <a:r>
              <a:rPr lang="en-US" altLang="zh-CN" dirty="0">
                <a:solidFill>
                  <a:srgbClr val="3F3F3F"/>
                </a:solidFill>
                <a:effectLst/>
              </a:rPr>
              <a:t>Φ₁</a:t>
            </a:r>
            <a:r>
              <a:rPr lang="zh-CN" altLang="en-US" dirty="0">
                <a:solidFill>
                  <a:srgbClr val="3F3F3F"/>
                </a:solidFill>
                <a:effectLst/>
              </a:rPr>
              <a:t>，加上第二个神经元经过非线性变换</a:t>
            </a:r>
            <a:r>
              <a:rPr lang="en-US" altLang="zh-CN" dirty="0">
                <a:solidFill>
                  <a:srgbClr val="3F3F3F"/>
                </a:solidFill>
                <a:effectLst/>
              </a:rPr>
              <a:t>Φ₂</a:t>
            </a:r>
            <a:r>
              <a:rPr lang="zh-CN" altLang="en-US" dirty="0">
                <a:solidFill>
                  <a:srgbClr val="3F3F3F"/>
                </a:solidFill>
                <a:effectLst/>
              </a:rPr>
              <a:t>等等，将所有这些隐藏神经元的经过非线性变换的信号加起来，形成最终的输出。</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这个过程看起来有些抽象。实际上，我们可以更直观地通过曲线来表示这些函数，因为无论是</a:t>
            </a:r>
            <a:r>
              <a:rPr lang="en-US" altLang="zh-CN" dirty="0">
                <a:solidFill>
                  <a:srgbClr val="3F3F3F"/>
                </a:solidFill>
                <a:effectLst/>
              </a:rPr>
              <a:t>φ</a:t>
            </a:r>
            <a:r>
              <a:rPr lang="zh-CN" altLang="en-US" dirty="0">
                <a:solidFill>
                  <a:srgbClr val="3F3F3F"/>
                </a:solidFill>
                <a:effectLst/>
              </a:rPr>
              <a:t>还是</a:t>
            </a:r>
            <a:r>
              <a:rPr lang="en-US" altLang="zh-CN" dirty="0">
                <a:solidFill>
                  <a:srgbClr val="3F3F3F"/>
                </a:solidFill>
                <a:effectLst/>
              </a:rPr>
              <a:t>Φ</a:t>
            </a:r>
            <a:r>
              <a:rPr lang="zh-CN" altLang="en-US" dirty="0">
                <a:solidFill>
                  <a:srgbClr val="3F3F3F"/>
                </a:solidFill>
                <a:effectLst/>
              </a:rPr>
              <a:t>，它们都是一元函数。一元函数的好处是可以用曲线来刻画，这样在直观上更有助于理解。</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22</a:t>
            </a:fld>
            <a:endParaRPr lang="en-US"/>
          </a:p>
        </p:txBody>
      </p:sp>
    </p:spTree>
    <p:extLst>
      <p:ext uri="{BB962C8B-B14F-4D97-AF65-F5344CB8AC3E}">
        <p14:creationId xmlns:p14="http://schemas.microsoft.com/office/powerpoint/2010/main" val="971537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F3F3F"/>
                </a:solidFill>
                <a:effectLst/>
                <a:latin typeface="suxingme"/>
              </a:rPr>
              <a:t>第二个场景是无监督学习。在许多任务中，我们可能不清楚如何合理划分输入和输出，尤其是在面临复杂组合问题时。在无监督学习的框架下，我们拥有一组变量，并对它们进行平等的处理。我们试图找到一个函数</a:t>
            </a:r>
            <a:r>
              <a:rPr lang="en-US" altLang="zh-CN" b="0" i="0" dirty="0">
                <a:solidFill>
                  <a:srgbClr val="3F3F3F"/>
                </a:solidFill>
                <a:effectLst/>
                <a:latin typeface="suxingme"/>
              </a:rPr>
              <a:t>f</a:t>
            </a:r>
            <a:r>
              <a:rPr lang="zh-CN" altLang="en-US" b="0" i="0" dirty="0">
                <a:solidFill>
                  <a:srgbClr val="3F3F3F"/>
                </a:solidFill>
                <a:effectLst/>
                <a:latin typeface="suxingme"/>
              </a:rPr>
              <a:t>，使其在所有样本点上的值都为</a:t>
            </a:r>
            <a:r>
              <a:rPr lang="en-US" altLang="zh-CN" b="0" i="0" dirty="0">
                <a:solidFill>
                  <a:srgbClr val="3F3F3F"/>
                </a:solidFill>
                <a:effectLst/>
                <a:latin typeface="suxingme"/>
              </a:rPr>
              <a:t>0</a:t>
            </a:r>
            <a:r>
              <a:rPr lang="zh-CN" altLang="en-US" b="0" i="0" dirty="0">
                <a:solidFill>
                  <a:srgbClr val="3F3F3F"/>
                </a:solidFill>
                <a:effectLst/>
                <a:latin typeface="suxingme"/>
              </a:rPr>
              <a:t>，但函数本身并非零值。这与流形学习类似，我们假设这些变量之间存在某种关系，并尝试发现这种关系的本质约束。在探索无监督学习的过程中，一个重要的挑战是如何避免函数</a:t>
            </a:r>
            <a:r>
              <a:rPr lang="en-US" altLang="zh-CN" b="0" i="0" dirty="0">
                <a:solidFill>
                  <a:srgbClr val="3F3F3F"/>
                </a:solidFill>
                <a:effectLst/>
                <a:latin typeface="suxingme"/>
              </a:rPr>
              <a:t>f</a:t>
            </a:r>
            <a:r>
              <a:rPr lang="zh-CN" altLang="en-US" b="0" i="0" dirty="0">
                <a:solidFill>
                  <a:srgbClr val="3F3F3F"/>
                </a:solidFill>
                <a:effectLst/>
                <a:latin typeface="suxingme"/>
              </a:rPr>
              <a:t>恒为零，因为如果</a:t>
            </a:r>
            <a:r>
              <a:rPr lang="en-US" altLang="zh-CN" b="0" i="0" dirty="0">
                <a:solidFill>
                  <a:srgbClr val="3F3F3F"/>
                </a:solidFill>
                <a:effectLst/>
                <a:latin typeface="suxingme"/>
              </a:rPr>
              <a:t>f</a:t>
            </a:r>
            <a:r>
              <a:rPr lang="zh-CN" altLang="en-US" b="0" i="0" dirty="0">
                <a:solidFill>
                  <a:srgbClr val="3F3F3F"/>
                </a:solidFill>
                <a:effectLst/>
                <a:latin typeface="suxingme"/>
              </a:rPr>
              <a:t>为零，那么任务就变得毫无意义。为了解决这个问题，我们采用了对比学习的策略，这使得原本的无监督问题转化为类似监督学习的问题。通过引入对比学习，我们可以将这个无监督问题转换成一个更易处理的形式。这里有一个具体的例子来说明这一点：考虑变量</a:t>
            </a:r>
            <a:r>
              <a:rPr lang="en-US" altLang="zh-CN" b="0" i="0" dirty="0">
                <a:solidFill>
                  <a:srgbClr val="3F3F3F"/>
                </a:solidFill>
                <a:effectLst/>
                <a:latin typeface="suxingme"/>
              </a:rPr>
              <a:t>x</a:t>
            </a:r>
            <a:r>
              <a:rPr lang="en-US" altLang="zh-CN" b="0" i="0" baseline="-25000" dirty="0">
                <a:solidFill>
                  <a:srgbClr val="3F3F3F"/>
                </a:solidFill>
                <a:effectLst/>
                <a:latin typeface="suxingme"/>
              </a:rPr>
              <a:t>1</a:t>
            </a:r>
            <a:r>
              <a:rPr lang="zh-CN" altLang="en-US" b="0" i="0" dirty="0">
                <a:solidFill>
                  <a:srgbClr val="3F3F3F"/>
                </a:solidFill>
                <a:effectLst/>
                <a:latin typeface="suxingme"/>
              </a:rPr>
              <a:t>到</a:t>
            </a:r>
            <a:r>
              <a:rPr lang="en-US" altLang="zh-CN" b="0" i="0" dirty="0">
                <a:solidFill>
                  <a:srgbClr val="3F3F3F"/>
                </a:solidFill>
                <a:effectLst/>
                <a:latin typeface="suxingme"/>
              </a:rPr>
              <a:t>x</a:t>
            </a:r>
            <a:r>
              <a:rPr lang="en-US" altLang="zh-CN" b="0" i="0" baseline="-25000" dirty="0">
                <a:solidFill>
                  <a:srgbClr val="3F3F3F"/>
                </a:solidFill>
                <a:effectLst/>
                <a:latin typeface="suxingme"/>
              </a:rPr>
              <a:t>6</a:t>
            </a:r>
            <a:r>
              <a:rPr lang="zh-CN" altLang="en-US" b="0" i="0" dirty="0">
                <a:solidFill>
                  <a:srgbClr val="3F3F3F"/>
                </a:solidFill>
                <a:effectLst/>
                <a:latin typeface="suxingme"/>
              </a:rPr>
              <a:t>，其中</a:t>
            </a:r>
            <a:r>
              <a:rPr lang="en-US" altLang="zh-CN" b="0" i="0" dirty="0">
                <a:solidFill>
                  <a:srgbClr val="3F3F3F"/>
                </a:solidFill>
                <a:effectLst/>
                <a:latin typeface="suxingme"/>
              </a:rPr>
              <a:t>x</a:t>
            </a:r>
            <a:r>
              <a:rPr lang="en-US" altLang="zh-CN" b="0" i="0" baseline="-25000" dirty="0">
                <a:solidFill>
                  <a:srgbClr val="3F3F3F"/>
                </a:solidFill>
                <a:effectLst/>
                <a:latin typeface="suxingme"/>
              </a:rPr>
              <a:t>3</a:t>
            </a:r>
            <a:r>
              <a:rPr lang="zh-CN" altLang="en-US" b="0" i="0" dirty="0">
                <a:solidFill>
                  <a:srgbClr val="3F3F3F"/>
                </a:solidFill>
                <a:effectLst/>
                <a:latin typeface="suxingme"/>
              </a:rPr>
              <a:t>与</a:t>
            </a:r>
            <a:r>
              <a:rPr lang="en-US" altLang="zh-CN" b="0" i="0" dirty="0">
                <a:solidFill>
                  <a:srgbClr val="3F3F3F"/>
                </a:solidFill>
                <a:effectLst/>
                <a:latin typeface="suxingme"/>
              </a:rPr>
              <a:t>x</a:t>
            </a:r>
            <a:r>
              <a:rPr lang="en-US" altLang="zh-CN" b="0" i="0" baseline="-25000" dirty="0">
                <a:solidFill>
                  <a:srgbClr val="3F3F3F"/>
                </a:solidFill>
                <a:effectLst/>
                <a:latin typeface="suxingme"/>
              </a:rPr>
              <a:t>1</a:t>
            </a:r>
            <a:r>
              <a:rPr lang="zh-CN" altLang="en-US" b="0" i="0" dirty="0">
                <a:solidFill>
                  <a:srgbClr val="3F3F3F"/>
                </a:solidFill>
                <a:effectLst/>
                <a:latin typeface="suxingme"/>
              </a:rPr>
              <a:t>和</a:t>
            </a:r>
            <a:r>
              <a:rPr lang="en-US" altLang="zh-CN" b="0" i="0" dirty="0">
                <a:solidFill>
                  <a:srgbClr val="3F3F3F"/>
                </a:solidFill>
                <a:effectLst/>
                <a:latin typeface="suxingme"/>
              </a:rPr>
              <a:t>x</a:t>
            </a:r>
            <a:r>
              <a:rPr lang="en-US" altLang="zh-CN" b="0" i="0" baseline="-25000" dirty="0">
                <a:solidFill>
                  <a:srgbClr val="3F3F3F"/>
                </a:solidFill>
                <a:effectLst/>
                <a:latin typeface="suxingme"/>
              </a:rPr>
              <a:t>2</a:t>
            </a:r>
            <a:r>
              <a:rPr lang="zh-CN" altLang="en-US" b="0" i="0" dirty="0">
                <a:solidFill>
                  <a:srgbClr val="3F3F3F"/>
                </a:solidFill>
                <a:effectLst/>
                <a:latin typeface="suxingme"/>
              </a:rPr>
              <a:t>有关，而</a:t>
            </a:r>
            <a:r>
              <a:rPr lang="en-US" altLang="zh-CN" b="0" i="0" dirty="0">
                <a:solidFill>
                  <a:srgbClr val="3F3F3F"/>
                </a:solidFill>
                <a:effectLst/>
                <a:latin typeface="suxingme"/>
              </a:rPr>
              <a:t>x</a:t>
            </a:r>
            <a:r>
              <a:rPr lang="en-US" altLang="zh-CN" b="0" i="0" baseline="-25000" dirty="0">
                <a:solidFill>
                  <a:srgbClr val="3F3F3F"/>
                </a:solidFill>
                <a:effectLst/>
                <a:latin typeface="suxingme"/>
              </a:rPr>
              <a:t>5</a:t>
            </a:r>
            <a:r>
              <a:rPr lang="zh-CN" altLang="en-US" b="0" i="0" dirty="0">
                <a:solidFill>
                  <a:srgbClr val="3F3F3F"/>
                </a:solidFill>
                <a:effectLst/>
                <a:latin typeface="suxingme"/>
              </a:rPr>
              <a:t>与</a:t>
            </a:r>
            <a:r>
              <a:rPr lang="en-US" altLang="zh-CN" b="0" i="0" dirty="0">
                <a:solidFill>
                  <a:srgbClr val="3F3F3F"/>
                </a:solidFill>
                <a:effectLst/>
                <a:latin typeface="suxingme"/>
              </a:rPr>
              <a:t>x</a:t>
            </a:r>
            <a:r>
              <a:rPr lang="en-US" altLang="zh-CN" b="0" i="0" baseline="-25000" dirty="0">
                <a:solidFill>
                  <a:srgbClr val="3F3F3F"/>
                </a:solidFill>
                <a:effectLst/>
                <a:latin typeface="suxingme"/>
              </a:rPr>
              <a:t>4</a:t>
            </a:r>
            <a:r>
              <a:rPr lang="zh-CN" altLang="en-US" b="0" i="0" dirty="0">
                <a:solidFill>
                  <a:srgbClr val="3F3F3F"/>
                </a:solidFill>
                <a:effectLst/>
                <a:latin typeface="suxingme"/>
              </a:rPr>
              <a:t>有关。通过使用不同的随机种子，</a:t>
            </a:r>
            <a:r>
              <a:rPr lang="en-US" altLang="zh-CN" b="0" i="0" dirty="0">
                <a:solidFill>
                  <a:srgbClr val="3F3F3F"/>
                </a:solidFill>
                <a:effectLst/>
                <a:latin typeface="suxingme"/>
              </a:rPr>
              <a:t>KAN</a:t>
            </a:r>
            <a:r>
              <a:rPr lang="zh-CN" altLang="en-US" b="0" i="0" dirty="0">
                <a:solidFill>
                  <a:srgbClr val="3F3F3F"/>
                </a:solidFill>
                <a:effectLst/>
                <a:latin typeface="suxingme"/>
              </a:rPr>
              <a:t>能够揭示不同的相关变量。例如，第一个种子可能显示</a:t>
            </a:r>
            <a:r>
              <a:rPr lang="en-US" altLang="zh-CN" b="0" i="0" dirty="0">
                <a:solidFill>
                  <a:srgbClr val="3F3F3F"/>
                </a:solidFill>
                <a:effectLst/>
                <a:latin typeface="suxingme"/>
              </a:rPr>
              <a:t>x</a:t>
            </a:r>
            <a:r>
              <a:rPr lang="en-US" altLang="zh-CN" b="0" i="0" baseline="-25000" dirty="0">
                <a:solidFill>
                  <a:srgbClr val="3F3F3F"/>
                </a:solidFill>
                <a:effectLst/>
                <a:latin typeface="suxingme"/>
              </a:rPr>
              <a:t>1</a:t>
            </a:r>
            <a:r>
              <a:rPr lang="zh-CN" altLang="en-US" b="0" i="0" dirty="0">
                <a:solidFill>
                  <a:srgbClr val="3F3F3F"/>
                </a:solidFill>
                <a:effectLst/>
                <a:latin typeface="suxingme"/>
              </a:rPr>
              <a:t>、</a:t>
            </a:r>
            <a:r>
              <a:rPr lang="en-US" altLang="zh-CN" b="0" i="0" dirty="0">
                <a:solidFill>
                  <a:srgbClr val="3F3F3F"/>
                </a:solidFill>
                <a:effectLst/>
                <a:latin typeface="suxingme"/>
              </a:rPr>
              <a:t>x</a:t>
            </a:r>
            <a:r>
              <a:rPr lang="en-US" altLang="zh-CN" b="0" i="0" baseline="-25000" dirty="0">
                <a:solidFill>
                  <a:srgbClr val="3F3F3F"/>
                </a:solidFill>
                <a:effectLst/>
                <a:latin typeface="suxingme"/>
              </a:rPr>
              <a:t>2</a:t>
            </a:r>
            <a:r>
              <a:rPr lang="zh-CN" altLang="en-US" b="0" i="0" dirty="0">
                <a:solidFill>
                  <a:srgbClr val="3F3F3F"/>
                </a:solidFill>
                <a:effectLst/>
                <a:latin typeface="suxingme"/>
              </a:rPr>
              <a:t>和</a:t>
            </a:r>
            <a:r>
              <a:rPr lang="en-US" altLang="zh-CN" b="0" i="0" dirty="0">
                <a:solidFill>
                  <a:srgbClr val="3F3F3F"/>
                </a:solidFill>
                <a:effectLst/>
                <a:latin typeface="suxingme"/>
              </a:rPr>
              <a:t>x</a:t>
            </a:r>
            <a:r>
              <a:rPr lang="en-US" altLang="zh-CN" b="0" i="0" baseline="-25000" dirty="0">
                <a:solidFill>
                  <a:srgbClr val="3F3F3F"/>
                </a:solidFill>
                <a:effectLst/>
                <a:latin typeface="suxingme"/>
              </a:rPr>
              <a:t>3</a:t>
            </a:r>
            <a:r>
              <a:rPr lang="zh-CN" altLang="en-US" b="0" i="0" dirty="0">
                <a:solidFill>
                  <a:srgbClr val="3F3F3F"/>
                </a:solidFill>
                <a:effectLst/>
                <a:latin typeface="suxingme"/>
              </a:rPr>
              <a:t>是相互关联的，而第二个种子则可能揭示</a:t>
            </a:r>
            <a:r>
              <a:rPr lang="en-US" altLang="zh-CN" b="0" i="0" dirty="0">
                <a:solidFill>
                  <a:srgbClr val="3F3F3F"/>
                </a:solidFill>
                <a:effectLst/>
                <a:latin typeface="suxingme"/>
              </a:rPr>
              <a:t>x</a:t>
            </a:r>
            <a:r>
              <a:rPr lang="en-US" altLang="zh-CN" b="0" i="0" baseline="-25000" dirty="0">
                <a:solidFill>
                  <a:srgbClr val="3F3F3F"/>
                </a:solidFill>
                <a:effectLst/>
                <a:latin typeface="suxingme"/>
              </a:rPr>
              <a:t>4</a:t>
            </a:r>
            <a:r>
              <a:rPr lang="zh-CN" altLang="en-US" b="0" i="0" dirty="0">
                <a:solidFill>
                  <a:srgbClr val="3F3F3F"/>
                </a:solidFill>
                <a:effectLst/>
                <a:latin typeface="suxingme"/>
              </a:rPr>
              <a:t>和</a:t>
            </a:r>
            <a:r>
              <a:rPr lang="en-US" altLang="zh-CN" b="0" i="0" dirty="0">
                <a:solidFill>
                  <a:srgbClr val="3F3F3F"/>
                </a:solidFill>
                <a:effectLst/>
                <a:latin typeface="suxingme"/>
              </a:rPr>
              <a:t>x</a:t>
            </a:r>
            <a:r>
              <a:rPr lang="en-US" altLang="zh-CN" b="0" i="0" baseline="-25000" dirty="0">
                <a:solidFill>
                  <a:srgbClr val="3F3F3F"/>
                </a:solidFill>
                <a:effectLst/>
                <a:latin typeface="suxingme"/>
              </a:rPr>
              <a:t>5</a:t>
            </a:r>
            <a:r>
              <a:rPr lang="zh-CN" altLang="en-US" b="0" i="0" dirty="0">
                <a:solidFill>
                  <a:srgbClr val="3F3F3F"/>
                </a:solidFill>
                <a:effectLst/>
                <a:latin typeface="suxingme"/>
              </a:rPr>
              <a:t>的关联。这种方法不仅提高了学习的效率，还增强了模型的可解释性，使我们能够直观地理解数据中的隐藏结构。通过这种方式，即使在没有明确监督信号的情况下，我们也能有效地从数据中学习并识别出变量间的复杂关系。</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49</a:t>
            </a:fld>
            <a:endParaRPr lang="en-US"/>
          </a:p>
        </p:txBody>
      </p:sp>
    </p:spTree>
    <p:extLst>
      <p:ext uri="{BB962C8B-B14F-4D97-AF65-F5344CB8AC3E}">
        <p14:creationId xmlns:p14="http://schemas.microsoft.com/office/powerpoint/2010/main" val="1468049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在接下来的部分，我们将探讨一个在社交媒体上引发了广泛讨论和极端观点的话题。我们对此感到非常自豪。</a:t>
            </a:r>
            <a:r>
              <a:rPr lang="en-US" altLang="zh-CN" dirty="0">
                <a:solidFill>
                  <a:srgbClr val="3F3F3F"/>
                </a:solidFill>
                <a:effectLst/>
              </a:rPr>
              <a:t>KAN</a:t>
            </a:r>
            <a:r>
              <a:rPr lang="zh-CN" altLang="en-US" dirty="0">
                <a:solidFill>
                  <a:srgbClr val="3F3F3F"/>
                </a:solidFill>
                <a:effectLst/>
              </a:rPr>
              <a:t>与</a:t>
            </a:r>
            <a:r>
              <a:rPr lang="en-US" altLang="zh-CN" dirty="0">
                <a:solidFill>
                  <a:srgbClr val="3F3F3F"/>
                </a:solidFill>
                <a:effectLst/>
              </a:rPr>
              <a:t>AI</a:t>
            </a:r>
            <a:r>
              <a:rPr lang="zh-CN" altLang="en-US" dirty="0">
                <a:solidFill>
                  <a:srgbClr val="3F3F3F"/>
                </a:solidFill>
                <a:effectLst/>
              </a:rPr>
              <a:t>领域的语言模型在科学研究中有着相似的作用。正如语言模型因其让任何理解自然语言的人都能与之互动而具有革命性的影响，</a:t>
            </a:r>
            <a:r>
              <a:rPr lang="en-US" altLang="zh-CN" dirty="0">
                <a:solidFill>
                  <a:srgbClr val="3F3F3F"/>
                </a:solidFill>
                <a:effectLst/>
              </a:rPr>
              <a:t>KAN</a:t>
            </a:r>
            <a:r>
              <a:rPr lang="zh-CN" altLang="en-US" dirty="0">
                <a:solidFill>
                  <a:srgbClr val="3F3F3F"/>
                </a:solidFill>
                <a:effectLst/>
              </a:rPr>
              <a:t>的“语言”并非自然语言，而是更为严格的数学函数语言。</a:t>
            </a:r>
            <a:r>
              <a:rPr lang="en-US" altLang="zh-CN" dirty="0">
                <a:solidFill>
                  <a:srgbClr val="3F3F3F"/>
                </a:solidFill>
                <a:effectLst/>
              </a:rPr>
              <a:t>KAN</a:t>
            </a:r>
            <a:r>
              <a:rPr lang="zh-CN" altLang="en-US" dirty="0">
                <a:solidFill>
                  <a:srgbClr val="3F3F3F"/>
                </a:solidFill>
                <a:effectLst/>
              </a:rPr>
              <a:t>的核心是使用可解释的函数进行构建。因此，当用户查看</a:t>
            </a:r>
            <a:r>
              <a:rPr lang="en-US" altLang="zh-CN" dirty="0">
                <a:solidFill>
                  <a:srgbClr val="3F3F3F"/>
                </a:solidFill>
                <a:effectLst/>
              </a:rPr>
              <a:t>KAN</a:t>
            </a:r>
            <a:r>
              <a:rPr lang="zh-CN" altLang="en-US" dirty="0">
                <a:solidFill>
                  <a:srgbClr val="3F3F3F"/>
                </a:solidFill>
                <a:effectLst/>
              </a:rPr>
              <a:t>模型时，就如同在观察一个透明的思考过程，所有的操作和逻辑都清晰地呈现在眼前。这种透明度使得用户仿佛在与模型进行对话，而对话的媒介就是函数</a:t>
            </a:r>
            <a:r>
              <a:rPr lang="en-US" altLang="zh-CN" dirty="0">
                <a:solidFill>
                  <a:srgbClr val="3F3F3F"/>
                </a:solidFill>
                <a:effectLst/>
              </a:rPr>
              <a:t>——</a:t>
            </a:r>
            <a:r>
              <a:rPr lang="zh-CN" altLang="en-US" dirty="0">
                <a:solidFill>
                  <a:srgbClr val="3F3F3F"/>
                </a:solidFill>
                <a:effectLst/>
              </a:rPr>
              <a:t>科学的语言。</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另一要点是，来自不同领域的科学家对于什么是可解释的、什么是简单的、什么是逻辑清晰的有着各自不同的理解，这反映了他们各自领域的专业知识。因此，我们并不需要一个全能的</a:t>
            </a:r>
            <a:r>
              <a:rPr lang="en-US" altLang="zh-CN" dirty="0">
                <a:solidFill>
                  <a:srgbClr val="3F3F3F"/>
                </a:solidFill>
                <a:effectLst/>
              </a:rPr>
              <a:t>AI</a:t>
            </a:r>
            <a:r>
              <a:rPr lang="zh-CN" altLang="en-US" dirty="0">
                <a:solidFill>
                  <a:srgbClr val="3F3F3F"/>
                </a:solidFill>
                <a:effectLst/>
              </a:rPr>
              <a:t>神或</a:t>
            </a:r>
            <a:r>
              <a:rPr lang="en-US" altLang="zh-CN" dirty="0">
                <a:solidFill>
                  <a:srgbClr val="3F3F3F"/>
                </a:solidFill>
                <a:effectLst/>
              </a:rPr>
              <a:t>AI</a:t>
            </a:r>
            <a:r>
              <a:rPr lang="zh-CN" altLang="en-US" dirty="0">
                <a:solidFill>
                  <a:srgbClr val="3F3F3F"/>
                </a:solidFill>
                <a:effectLst/>
              </a:rPr>
              <a:t>神谕来提供答案，我们需要的是一个可以互动的工具，只有这样，我们才能真正信任它。从心理学或社会学的角度来看，这也解释了为什么</a:t>
            </a:r>
            <a:r>
              <a:rPr lang="en-US" altLang="zh-CN" dirty="0">
                <a:solidFill>
                  <a:srgbClr val="3F3F3F"/>
                </a:solidFill>
                <a:effectLst/>
              </a:rPr>
              <a:t>AI</a:t>
            </a:r>
            <a:r>
              <a:rPr lang="zh-CN" altLang="en-US" dirty="0">
                <a:solidFill>
                  <a:srgbClr val="3F3F3F"/>
                </a:solidFill>
                <a:effectLst/>
              </a:rPr>
              <a:t>在许多由好奇心驱动的科学研究中尚未发挥重要作用。</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科学研究大致可以分为两类：一类是应用驱动的，如</a:t>
            </a:r>
            <a:r>
              <a:rPr lang="en-US" altLang="zh-CN" dirty="0" err="1">
                <a:solidFill>
                  <a:srgbClr val="3F3F3F"/>
                </a:solidFill>
                <a:effectLst/>
              </a:rPr>
              <a:t>AlphaFold</a:t>
            </a:r>
            <a:r>
              <a:rPr lang="zh-CN" altLang="en-US" dirty="0">
                <a:solidFill>
                  <a:srgbClr val="3F3F3F"/>
                </a:solidFill>
                <a:effectLst/>
              </a:rPr>
              <a:t>，其目标明确，主要关注预测的物理含义；另一类则是由好奇心驱动，不仅关注模型的输出，还追求深入理解其内部机制。</a:t>
            </a:r>
            <a:r>
              <a:rPr lang="en-US" altLang="zh-CN" dirty="0">
                <a:solidFill>
                  <a:srgbClr val="3F3F3F"/>
                </a:solidFill>
                <a:effectLst/>
              </a:rPr>
              <a:t>AI</a:t>
            </a:r>
            <a:r>
              <a:rPr lang="zh-CN" altLang="en-US" dirty="0">
                <a:solidFill>
                  <a:srgbClr val="3F3F3F"/>
                </a:solidFill>
                <a:effectLst/>
              </a:rPr>
              <a:t>在好奇心驱动的科研中尚未发挥重要作用的一个原因是，当前的</a:t>
            </a:r>
            <a:r>
              <a:rPr lang="en-US" altLang="zh-CN" dirty="0">
                <a:solidFill>
                  <a:srgbClr val="3F3F3F"/>
                </a:solidFill>
                <a:effectLst/>
              </a:rPr>
              <a:t>AI</a:t>
            </a:r>
            <a:r>
              <a:rPr lang="zh-CN" altLang="en-US" dirty="0">
                <a:solidFill>
                  <a:srgbClr val="3F3F3F"/>
                </a:solidFill>
                <a:effectLst/>
              </a:rPr>
              <a:t>大多采用连接主义风格，缺乏足够的可解释性。另一个原因是科学家不太愿意信任一个他们无法参与决策过程的系统。我们之所以信任合作伙伴，是因为我们可以与他们进行交流，这种参与感是信任的基础。然而，现有的</a:t>
            </a:r>
            <a:r>
              <a:rPr lang="en-US" altLang="zh-CN" dirty="0">
                <a:solidFill>
                  <a:srgbClr val="3F3F3F"/>
                </a:solidFill>
                <a:effectLst/>
              </a:rPr>
              <a:t>AI</a:t>
            </a:r>
            <a:r>
              <a:rPr lang="zh-CN" altLang="en-US" dirty="0">
                <a:solidFill>
                  <a:srgbClr val="3F3F3F"/>
                </a:solidFill>
                <a:effectLst/>
              </a:rPr>
              <a:t>系统往往缺乏这种互动性，这也是科学家难以信任</a:t>
            </a:r>
            <a:r>
              <a:rPr lang="en-US" altLang="zh-CN" dirty="0">
                <a:solidFill>
                  <a:srgbClr val="3F3F3F"/>
                </a:solidFill>
                <a:effectLst/>
              </a:rPr>
              <a:t>AI</a:t>
            </a:r>
            <a:r>
              <a:rPr lang="zh-CN" altLang="en-US" dirty="0">
                <a:solidFill>
                  <a:srgbClr val="3F3F3F"/>
                </a:solidFill>
                <a:effectLst/>
              </a:rPr>
              <a:t>结果的一个原因。</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因此，要让科学家信任</a:t>
            </a:r>
            <a:r>
              <a:rPr lang="en-US" altLang="zh-CN" dirty="0">
                <a:solidFill>
                  <a:srgbClr val="3F3F3F"/>
                </a:solidFill>
                <a:effectLst/>
              </a:rPr>
              <a:t>AI</a:t>
            </a:r>
            <a:r>
              <a:rPr lang="zh-CN" altLang="en-US" dirty="0">
                <a:solidFill>
                  <a:srgbClr val="3F3F3F"/>
                </a:solidFill>
                <a:effectLst/>
              </a:rPr>
              <a:t>的结果，我们需要制作不仅可解释而且互动的</a:t>
            </a:r>
            <a:r>
              <a:rPr lang="en-US" altLang="zh-CN" dirty="0">
                <a:solidFill>
                  <a:srgbClr val="3F3F3F"/>
                </a:solidFill>
                <a:effectLst/>
              </a:rPr>
              <a:t>AI</a:t>
            </a:r>
            <a:r>
              <a:rPr lang="zh-CN" altLang="en-US" dirty="0">
                <a:solidFill>
                  <a:srgbClr val="3F3F3F"/>
                </a:solidFill>
                <a:effectLst/>
              </a:rPr>
              <a:t>系统。</a:t>
            </a:r>
            <a:br>
              <a:rPr lang="zh-CN" altLang="en-US" b="1" dirty="0">
                <a:solidFill>
                  <a:srgbClr val="555555"/>
                </a:solidFill>
                <a:effectLst/>
                <a:latin typeface="inherit"/>
              </a:rPr>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50</a:t>
            </a:fld>
            <a:endParaRPr lang="en-US"/>
          </a:p>
        </p:txBody>
      </p:sp>
    </p:spTree>
    <p:extLst>
      <p:ext uri="{BB962C8B-B14F-4D97-AF65-F5344CB8AC3E}">
        <p14:creationId xmlns:p14="http://schemas.microsoft.com/office/powerpoint/2010/main" val="1585854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这里有一个例子可以解释交互性的含义。考虑一个相对简单的符号回归问题，我们有变量</a:t>
            </a:r>
            <a:r>
              <a:rPr lang="en-US" altLang="zh-CN" dirty="0">
                <a:solidFill>
                  <a:srgbClr val="3F3F3F"/>
                </a:solidFill>
                <a:effectLst/>
              </a:rPr>
              <a:t>(x)</a:t>
            </a:r>
            <a:r>
              <a:rPr lang="zh-CN" altLang="en-US" dirty="0">
                <a:solidFill>
                  <a:srgbClr val="3F3F3F"/>
                </a:solidFill>
                <a:effectLst/>
              </a:rPr>
              <a:t>和</a:t>
            </a:r>
            <a:r>
              <a:rPr lang="en-US" altLang="zh-CN" dirty="0">
                <a:solidFill>
                  <a:srgbClr val="3F3F3F"/>
                </a:solidFill>
                <a:effectLst/>
              </a:rPr>
              <a:t>(y)</a:t>
            </a:r>
            <a:r>
              <a:rPr lang="zh-CN" altLang="en-US" dirty="0">
                <a:solidFill>
                  <a:srgbClr val="3F3F3F"/>
                </a:solidFill>
                <a:effectLst/>
              </a:rPr>
              <a:t>，输出则是一个公式。尽管实际的输出是数值，但在训练网络的过程中，我们会施加一些特定的约束。这可能最终导致我们训练出一个相对稀疏的网络。这时我们可以将网络剪枝，使其更小。</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在这个阶段，人的作用就显现出来。例如，如果网络输出是一个正弦函数，你可以手动将其固定为</a:t>
            </a:r>
            <a:r>
              <a:rPr lang="en-US" altLang="zh-CN" dirty="0">
                <a:solidFill>
                  <a:srgbClr val="3F3F3F"/>
                </a:solidFill>
                <a:effectLst/>
              </a:rPr>
              <a:t>sin</a:t>
            </a:r>
            <a:r>
              <a:rPr lang="zh-CN" altLang="en-US" dirty="0">
                <a:solidFill>
                  <a:srgbClr val="3F3F3F"/>
                </a:solidFill>
                <a:effectLst/>
              </a:rPr>
              <a:t>函数。如果你认为某个输出是抛物线，可以将其设置为抛物线形状。同样，如果是指数函数，也可以相应设置。一旦所有的设定都完成，并且达到了机器精度，你就可以将这个公式具体化。虽然这里强调了人在这个过程中的作用，但实际上，对于这类相对简单的问题，完全自动化的解决方案也是可行的。然而，在更复杂的情况下，可能就需要人类的知识介入，以约束这个强大的表达能力，确保得到合理的结果。</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51</a:t>
            </a:fld>
            <a:endParaRPr lang="en-US"/>
          </a:p>
        </p:txBody>
      </p:sp>
    </p:spTree>
    <p:extLst>
      <p:ext uri="{BB962C8B-B14F-4D97-AF65-F5344CB8AC3E}">
        <p14:creationId xmlns:p14="http://schemas.microsoft.com/office/powerpoint/2010/main" val="693072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在这个研究路线下，我们尝试了两个案例。其中一个是</a:t>
            </a:r>
            <a:r>
              <a:rPr lang="en-US" altLang="zh-CN" dirty="0">
                <a:solidFill>
                  <a:srgbClr val="3F3F3F"/>
                </a:solidFill>
                <a:effectLst/>
              </a:rPr>
              <a:t>DeepMind</a:t>
            </a:r>
            <a:r>
              <a:rPr lang="zh-CN" altLang="en-US" dirty="0">
                <a:solidFill>
                  <a:srgbClr val="3F3F3F"/>
                </a:solidFill>
                <a:effectLst/>
              </a:rPr>
              <a:t>对拓扑不变量关系的研究。在他们的原始论文中，这篇论文发表于两三年前，他们描述了如何通过</a:t>
            </a:r>
            <a:r>
              <a:rPr lang="en-US" altLang="zh-CN" dirty="0">
                <a:solidFill>
                  <a:srgbClr val="3F3F3F"/>
                </a:solidFill>
                <a:effectLst/>
              </a:rPr>
              <a:t>AI</a:t>
            </a:r>
            <a:r>
              <a:rPr lang="zh-CN" altLang="en-US" dirty="0">
                <a:solidFill>
                  <a:srgbClr val="3F3F3F"/>
                </a:solidFill>
                <a:effectLst/>
              </a:rPr>
              <a:t>与人类科学家的协作发现一个新的扭结公式。他们的</a:t>
            </a:r>
            <a:r>
              <a:rPr lang="en-US" altLang="zh-CN" dirty="0">
                <a:solidFill>
                  <a:srgbClr val="3F3F3F"/>
                </a:solidFill>
                <a:effectLst/>
              </a:rPr>
              <a:t>AI</a:t>
            </a:r>
            <a:r>
              <a:rPr lang="zh-CN" altLang="en-US" dirty="0">
                <a:solidFill>
                  <a:srgbClr val="3F3F3F"/>
                </a:solidFill>
                <a:effectLst/>
              </a:rPr>
              <a:t>采用的是一种基础方法，通过特征归因方法训练一个</a:t>
            </a:r>
            <a:r>
              <a:rPr lang="en-US" altLang="zh-CN" dirty="0">
                <a:solidFill>
                  <a:srgbClr val="3F3F3F"/>
                </a:solidFill>
                <a:effectLst/>
              </a:rPr>
              <a:t>MLP</a:t>
            </a:r>
            <a:r>
              <a:rPr lang="zh-CN" altLang="en-US" dirty="0">
                <a:solidFill>
                  <a:srgbClr val="3F3F3F"/>
                </a:solidFill>
                <a:effectLst/>
              </a:rPr>
              <a:t>，以识别哪些变量是重要的。在确定了前三个重要变量后，人类科学家专注于研究这些变量，并定义了一个新的概念“</a:t>
            </a:r>
            <a:r>
              <a:rPr lang="en-US" altLang="zh-CN" dirty="0">
                <a:solidFill>
                  <a:srgbClr val="3F3F3F"/>
                </a:solidFill>
                <a:effectLst/>
              </a:rPr>
              <a:t>slope”</a:t>
            </a:r>
            <a:r>
              <a:rPr lang="zh-CN" altLang="en-US" dirty="0">
                <a:solidFill>
                  <a:srgbClr val="3F3F3F"/>
                </a:solidFill>
                <a:effectLst/>
              </a:rPr>
              <a:t>，然后由数学家进行了证明。</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52</a:t>
            </a:fld>
            <a:endParaRPr lang="en-US"/>
          </a:p>
        </p:txBody>
      </p:sp>
    </p:spTree>
    <p:extLst>
      <p:ext uri="{BB962C8B-B14F-4D97-AF65-F5344CB8AC3E}">
        <p14:creationId xmlns:p14="http://schemas.microsoft.com/office/powerpoint/2010/main" val="1471217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F3F3F"/>
                </a:solidFill>
                <a:effectLst/>
                <a:latin typeface="suxingme"/>
              </a:rPr>
              <a:t>现在的问题是，我们能否使用</a:t>
            </a:r>
            <a:r>
              <a:rPr lang="en-US" altLang="zh-CN" b="0" i="0" dirty="0">
                <a:solidFill>
                  <a:srgbClr val="3F3F3F"/>
                </a:solidFill>
                <a:effectLst/>
                <a:latin typeface="suxingme"/>
              </a:rPr>
              <a:t>KAN</a:t>
            </a:r>
            <a:r>
              <a:rPr lang="zh-CN" altLang="en-US" b="0" i="0" dirty="0">
                <a:solidFill>
                  <a:srgbClr val="3F3F3F"/>
                </a:solidFill>
                <a:effectLst/>
                <a:latin typeface="suxingme"/>
              </a:rPr>
              <a:t>重新发现这些结果，而不需要人类科学家进行痛苦的探索。第一步是我们是否能重新发现这种变量依赖性。虽然这个任务相对简单，但值得强调的是，</a:t>
            </a:r>
            <a:r>
              <a:rPr lang="en-US" altLang="zh-CN" b="0" i="0" dirty="0">
                <a:solidFill>
                  <a:srgbClr val="3F3F3F"/>
                </a:solidFill>
                <a:effectLst/>
                <a:latin typeface="suxingme"/>
              </a:rPr>
              <a:t>MLP</a:t>
            </a:r>
            <a:r>
              <a:rPr lang="zh-CN" altLang="en-US" b="0" i="0" dirty="0">
                <a:solidFill>
                  <a:srgbClr val="3F3F3F"/>
                </a:solidFill>
                <a:effectLst/>
                <a:latin typeface="suxingme"/>
              </a:rPr>
              <a:t>也可以完成这项任务，但需要依赖特征归因。相比之下，</a:t>
            </a:r>
            <a:r>
              <a:rPr lang="en-US" altLang="zh-CN" b="0" i="0" dirty="0">
                <a:solidFill>
                  <a:srgbClr val="3F3F3F"/>
                </a:solidFill>
                <a:effectLst/>
                <a:latin typeface="suxingme"/>
              </a:rPr>
              <a:t>KAN</a:t>
            </a:r>
            <a:r>
              <a:rPr lang="zh-CN" altLang="en-US" b="0" i="0" dirty="0">
                <a:solidFill>
                  <a:srgbClr val="3F3F3F"/>
                </a:solidFill>
                <a:effectLst/>
                <a:latin typeface="suxingme"/>
              </a:rPr>
              <a:t>提供了一个更直观的方法，因为在可视化过程中，我们可以直接展示出变量的重要性和依赖关系，使得一目了然。</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53</a:t>
            </a:fld>
            <a:endParaRPr lang="en-US"/>
          </a:p>
        </p:txBody>
      </p:sp>
    </p:spTree>
    <p:extLst>
      <p:ext uri="{BB962C8B-B14F-4D97-AF65-F5344CB8AC3E}">
        <p14:creationId xmlns:p14="http://schemas.microsoft.com/office/powerpoint/2010/main" val="2019102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F3F3F"/>
                </a:solidFill>
                <a:effectLst/>
                <a:latin typeface="suxingme"/>
              </a:rPr>
              <a:t>后来，</a:t>
            </a:r>
            <a:r>
              <a:rPr lang="en-US" altLang="zh-CN" b="0" i="0" dirty="0">
                <a:solidFill>
                  <a:srgbClr val="3F3F3F"/>
                </a:solidFill>
                <a:effectLst/>
                <a:latin typeface="suxingme"/>
              </a:rPr>
              <a:t>Georgia Tech</a:t>
            </a:r>
            <a:r>
              <a:rPr lang="zh-CN" altLang="en-US" b="0" i="0" dirty="0">
                <a:solidFill>
                  <a:srgbClr val="3F3F3F"/>
                </a:solidFill>
                <a:effectLst/>
                <a:latin typeface="suxingme"/>
              </a:rPr>
              <a:t>的史建军团队发现，对于特定科学任务，使用大规模的</a:t>
            </a:r>
            <a:r>
              <a:rPr lang="en-US" altLang="zh-CN" b="0" i="0" dirty="0">
                <a:solidFill>
                  <a:srgbClr val="3F3F3F"/>
                </a:solidFill>
                <a:effectLst/>
                <a:latin typeface="suxingme"/>
              </a:rPr>
              <a:t>MLP</a:t>
            </a:r>
            <a:r>
              <a:rPr lang="zh-CN" altLang="en-US" b="0" i="0" dirty="0">
                <a:solidFill>
                  <a:srgbClr val="3F3F3F"/>
                </a:solidFill>
                <a:effectLst/>
                <a:latin typeface="suxingme"/>
              </a:rPr>
              <a:t>并非总是必要的。他们发现，一个只有两个隐藏层和大约</a:t>
            </a:r>
            <a:r>
              <a:rPr lang="en-US" altLang="zh-CN" b="0" i="0" dirty="0">
                <a:solidFill>
                  <a:srgbClr val="3F3F3F"/>
                </a:solidFill>
                <a:effectLst/>
                <a:latin typeface="suxingme"/>
              </a:rPr>
              <a:t>60</a:t>
            </a:r>
            <a:r>
              <a:rPr lang="zh-CN" altLang="en-US" b="0" i="0" dirty="0">
                <a:solidFill>
                  <a:srgbClr val="3F3F3F"/>
                </a:solidFill>
                <a:effectLst/>
                <a:latin typeface="suxingme"/>
              </a:rPr>
              <a:t>个参数的简单</a:t>
            </a:r>
            <a:r>
              <a:rPr lang="en-US" altLang="zh-CN" b="0" i="0" dirty="0">
                <a:solidFill>
                  <a:srgbClr val="3F3F3F"/>
                </a:solidFill>
                <a:effectLst/>
                <a:latin typeface="suxingme"/>
              </a:rPr>
              <a:t>MLP</a:t>
            </a:r>
            <a:r>
              <a:rPr lang="zh-CN" altLang="en-US" b="0" i="0" dirty="0">
                <a:solidFill>
                  <a:srgbClr val="3F3F3F"/>
                </a:solidFill>
                <a:effectLst/>
                <a:latin typeface="suxingme"/>
              </a:rPr>
              <a:t>模型，就能达到与大型模型相似的效果。这个结果出乎意料，因为我们在</a:t>
            </a:r>
            <a:r>
              <a:rPr lang="en-US" altLang="zh-CN" b="0" i="0" dirty="0">
                <a:solidFill>
                  <a:srgbClr val="3F3F3F"/>
                </a:solidFill>
                <a:effectLst/>
                <a:latin typeface="suxingme"/>
              </a:rPr>
              <a:t>KAN</a:t>
            </a:r>
            <a:r>
              <a:rPr lang="zh-CN" altLang="en-US" b="0" i="0" dirty="0">
                <a:solidFill>
                  <a:srgbClr val="3F3F3F"/>
                </a:solidFill>
                <a:effectLst/>
                <a:latin typeface="suxingme"/>
              </a:rPr>
              <a:t>中并没有详细地基准测试</a:t>
            </a:r>
            <a:r>
              <a:rPr lang="en-US" altLang="zh-CN" b="0" i="0" dirty="0">
                <a:solidFill>
                  <a:srgbClr val="3F3F3F"/>
                </a:solidFill>
                <a:effectLst/>
                <a:latin typeface="suxingme"/>
              </a:rPr>
              <a:t>MLP</a:t>
            </a:r>
            <a:r>
              <a:rPr lang="zh-CN" altLang="en-US" b="0" i="0" dirty="0">
                <a:solidFill>
                  <a:srgbClr val="3F3F3F"/>
                </a:solidFill>
                <a:effectLst/>
                <a:latin typeface="suxingme"/>
              </a:rPr>
              <a:t>，而是直接使用了</a:t>
            </a:r>
            <a:r>
              <a:rPr lang="en-US" altLang="zh-CN" b="0" i="0" dirty="0">
                <a:solidFill>
                  <a:srgbClr val="3F3F3F"/>
                </a:solidFill>
                <a:effectLst/>
                <a:latin typeface="suxingme"/>
              </a:rPr>
              <a:t>DeepMind</a:t>
            </a:r>
            <a:r>
              <a:rPr lang="zh-CN" altLang="en-US" b="0" i="0" dirty="0">
                <a:solidFill>
                  <a:srgbClr val="3F3F3F"/>
                </a:solidFill>
                <a:effectLst/>
                <a:latin typeface="suxingme"/>
              </a:rPr>
              <a:t>文章中的数据和模型。因此，一个如此小的</a:t>
            </a:r>
            <a:r>
              <a:rPr lang="en-US" altLang="zh-CN" b="0" i="0" dirty="0">
                <a:solidFill>
                  <a:srgbClr val="3F3F3F"/>
                </a:solidFill>
                <a:effectLst/>
                <a:latin typeface="suxingme"/>
              </a:rPr>
              <a:t>MLP</a:t>
            </a:r>
            <a:r>
              <a:rPr lang="zh-CN" altLang="en-US" b="0" i="0" dirty="0">
                <a:solidFill>
                  <a:srgbClr val="3F3F3F"/>
                </a:solidFill>
                <a:effectLst/>
                <a:latin typeface="suxingme"/>
              </a:rPr>
              <a:t>也能取得良好的结果，这是一个惊人的发现。这说明，在科学研究中，我们有时并不需要庞大的模型。这与机器学习领域普遍的思维模式不同，后者通常偏向于默认构建具有多个层次和数百个节点宽度的网络。但对于科学任务，一个较小的模型就足以应对，而且可以在本地机器上运行，这是一个显著的优势。此外，较小的模型通常更易于解释，这对于科学研究尤其重要。</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54</a:t>
            </a:fld>
            <a:endParaRPr lang="en-US"/>
          </a:p>
        </p:txBody>
      </p:sp>
    </p:spTree>
    <p:extLst>
      <p:ext uri="{BB962C8B-B14F-4D97-AF65-F5344CB8AC3E}">
        <p14:creationId xmlns:p14="http://schemas.microsoft.com/office/powerpoint/2010/main" val="2311085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我们还有一个关于物理学中凝聚态物理领域的</a:t>
            </a:r>
            <a:r>
              <a:rPr lang="en-US" altLang="zh-CN" dirty="0">
                <a:solidFill>
                  <a:srgbClr val="3F3F3F"/>
                </a:solidFill>
                <a:effectLst/>
              </a:rPr>
              <a:t>Anderson localization</a:t>
            </a:r>
            <a:r>
              <a:rPr lang="zh-CN" altLang="en-US" dirty="0">
                <a:solidFill>
                  <a:srgbClr val="3F3F3F"/>
                </a:solidFill>
                <a:effectLst/>
              </a:rPr>
              <a:t>例子。这个例子涉及到相变，特别是如何找到相变的边界甚至导出一个解析表达式。这个例子展示了假设测试的重要性。当存在两个或多个假设时，用户可以尝试设置不同的假设，继续训练模型，观察准确率的变化。最后，根据准确率或简单性</a:t>
            </a:r>
            <a:r>
              <a:rPr lang="zh-CN" altLang="en-US" dirty="0">
                <a:solidFill>
                  <a:srgbClr val="888888"/>
                </a:solidFill>
                <a:effectLst/>
              </a:rPr>
              <a:t>（如果两个假设的准确率相当，但一个更为简单）</a:t>
            </a:r>
            <a:r>
              <a:rPr lang="zh-CN" altLang="en-US" dirty="0">
                <a:solidFill>
                  <a:srgbClr val="3F3F3F"/>
                </a:solidFill>
                <a:effectLst/>
              </a:rPr>
              <a:t>来选择假设。这种方法不仅体现了人工智能的应用，还展示了人与</a:t>
            </a:r>
            <a:r>
              <a:rPr lang="en-US" altLang="zh-CN" dirty="0">
                <a:solidFill>
                  <a:srgbClr val="3F3F3F"/>
                </a:solidFill>
                <a:effectLst/>
              </a:rPr>
              <a:t>AI</a:t>
            </a:r>
            <a:r>
              <a:rPr lang="zh-CN" altLang="en-US" dirty="0">
                <a:solidFill>
                  <a:srgbClr val="3F3F3F"/>
                </a:solidFill>
                <a:effectLst/>
              </a:rPr>
              <a:t>之间的互动是如何在解决复杂科学问题中发挥作用的。</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55</a:t>
            </a:fld>
            <a:endParaRPr lang="en-US"/>
          </a:p>
        </p:txBody>
      </p:sp>
    </p:spTree>
    <p:extLst>
      <p:ext uri="{BB962C8B-B14F-4D97-AF65-F5344CB8AC3E}">
        <p14:creationId xmlns:p14="http://schemas.microsoft.com/office/powerpoint/2010/main" val="3798407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首先，我们来探索</a:t>
            </a:r>
            <a:r>
              <a:rPr lang="en-US" altLang="zh-CN" dirty="0">
                <a:solidFill>
                  <a:srgbClr val="3F3F3F"/>
                </a:solidFill>
                <a:effectLst/>
              </a:rPr>
              <a:t>KAN</a:t>
            </a:r>
            <a:r>
              <a:rPr lang="zh-CN" altLang="en-US" dirty="0">
                <a:solidFill>
                  <a:srgbClr val="3F3F3F"/>
                </a:solidFill>
                <a:effectLst/>
              </a:rPr>
              <a:t>的独特性：</a:t>
            </a:r>
            <a:r>
              <a:rPr lang="en-US" altLang="zh-CN" dirty="0">
                <a:solidFill>
                  <a:srgbClr val="3F3F3F"/>
                </a:solidFill>
                <a:effectLst/>
              </a:rPr>
              <a:t>KAN</a:t>
            </a:r>
            <a:r>
              <a:rPr lang="zh-CN" altLang="en-US" dirty="0">
                <a:solidFill>
                  <a:srgbClr val="3F3F3F"/>
                </a:solidFill>
                <a:effectLst/>
              </a:rPr>
              <a:t>的特别之处在哪里？</a:t>
            </a:r>
            <a:endParaRPr lang="en-US" altLang="zh-CN" dirty="0">
              <a:solidFill>
                <a:srgbClr val="3F3F3F"/>
              </a:solidFill>
              <a:effectLst/>
            </a:endParaRPr>
          </a:p>
          <a:p>
            <a:br>
              <a:rPr lang="zh-CN" altLang="en-US" dirty="0"/>
            </a:br>
            <a:r>
              <a:rPr lang="zh-CN" altLang="en-US" dirty="0">
                <a:solidFill>
                  <a:srgbClr val="3F3F3F"/>
                </a:solidFill>
                <a:effectLst/>
              </a:rPr>
              <a:t>许多人认为，</a:t>
            </a:r>
            <a:r>
              <a:rPr lang="en-US" altLang="zh-CN" dirty="0">
                <a:solidFill>
                  <a:srgbClr val="3F3F3F"/>
                </a:solidFill>
                <a:effectLst/>
              </a:rPr>
              <a:t>KAN</a:t>
            </a:r>
            <a:r>
              <a:rPr lang="zh-CN" altLang="en-US" dirty="0">
                <a:solidFill>
                  <a:srgbClr val="3F3F3F"/>
                </a:solidFill>
                <a:effectLst/>
              </a:rPr>
              <a:t>的创新性可能并不如预期那样显著。例如，可学习的激活函数这一概念，在样条网络或是核机器中已有所体现，这并不是全新的概念。同样，将激活函数应用于边而非节点的观念，在二层的</a:t>
            </a:r>
            <a:r>
              <a:rPr lang="en-US" altLang="zh-CN" dirty="0">
                <a:solidFill>
                  <a:srgbClr val="3F3F3F"/>
                </a:solidFill>
                <a:effectLst/>
              </a:rPr>
              <a:t>Kolmogorov</a:t>
            </a:r>
            <a:r>
              <a:rPr lang="zh-CN" altLang="en-US" dirty="0">
                <a:solidFill>
                  <a:srgbClr val="3F3F3F"/>
                </a:solidFill>
                <a:effectLst/>
              </a:rPr>
              <a:t>网络中也已经存在。如果说</a:t>
            </a:r>
            <a:r>
              <a:rPr lang="en-US" altLang="zh-CN" dirty="0">
                <a:solidFill>
                  <a:srgbClr val="3F3F3F"/>
                </a:solidFill>
                <a:effectLst/>
              </a:rPr>
              <a:t>KAN</a:t>
            </a:r>
            <a:r>
              <a:rPr lang="zh-CN" altLang="en-US" dirty="0">
                <a:solidFill>
                  <a:srgbClr val="3F3F3F"/>
                </a:solidFill>
                <a:effectLst/>
              </a:rPr>
              <a:t>是一个深层网络，那么这同样不是一个新颖的概念；深度学习本身就包含了构建多层深度的网络结构。然而，将这三个概念</a:t>
            </a:r>
            <a:r>
              <a:rPr lang="en-US" altLang="zh-CN" dirty="0">
                <a:solidFill>
                  <a:srgbClr val="3F3F3F"/>
                </a:solidFill>
                <a:effectLst/>
              </a:rPr>
              <a:t>——</a:t>
            </a:r>
            <a:r>
              <a:rPr lang="zh-CN" altLang="en-US" dirty="0">
                <a:solidFill>
                  <a:srgbClr val="3F3F3F"/>
                </a:solidFill>
                <a:effectLst/>
              </a:rPr>
              <a:t>可学习的激活函数、激活函数应用于边、以及深层网络结构的结合，确实提供了一种新的视角。技术上，</a:t>
            </a:r>
            <a:r>
              <a:rPr lang="en-US" altLang="zh-CN" dirty="0">
                <a:solidFill>
                  <a:srgbClr val="3F3F3F"/>
                </a:solidFill>
                <a:effectLst/>
              </a:rPr>
              <a:t>KAN</a:t>
            </a:r>
            <a:r>
              <a:rPr lang="zh-CN" altLang="en-US" dirty="0">
                <a:solidFill>
                  <a:srgbClr val="3F3F3F"/>
                </a:solidFill>
                <a:effectLst/>
              </a:rPr>
              <a:t>的独特之处在于，它在网络的边上集成了可训练的激活函数，并且可以构建为非常深的网络。然而，仅仅讨论这些技术特性的创新性可能没有太大意义。更重要的是要考虑这些新特性能为我们带来什么实际益处，以及</a:t>
            </a:r>
            <a:r>
              <a:rPr lang="en-US" altLang="zh-CN" dirty="0">
                <a:solidFill>
                  <a:srgbClr val="3F3F3F"/>
                </a:solidFill>
                <a:effectLst/>
              </a:rPr>
              <a:t>KAN</a:t>
            </a:r>
            <a:r>
              <a:rPr lang="zh-CN" altLang="en-US" dirty="0">
                <a:solidFill>
                  <a:srgbClr val="3F3F3F"/>
                </a:solidFill>
                <a:effectLst/>
              </a:rPr>
              <a:t>能够完成哪些任务。这是我们评估任何新技术或方法时应当考虑的核心问题。</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在此我们可以回顾研究历史。我们认为，我们的一个重要技术贡献是将</a:t>
            </a:r>
            <a:r>
              <a:rPr lang="en-US" altLang="zh-CN" dirty="0">
                <a:solidFill>
                  <a:srgbClr val="3F3F3F"/>
                </a:solidFill>
                <a:effectLst/>
              </a:rPr>
              <a:t>KAN</a:t>
            </a:r>
            <a:r>
              <a:rPr lang="zh-CN" altLang="en-US" dirty="0">
                <a:solidFill>
                  <a:srgbClr val="3F3F3F"/>
                </a:solidFill>
                <a:effectLst/>
              </a:rPr>
              <a:t>从两层扩展到三层及更深层次。将两层感知机扩展为</a:t>
            </a:r>
            <a:r>
              <a:rPr lang="en-US" altLang="zh-CN" dirty="0">
                <a:solidFill>
                  <a:srgbClr val="3F3F3F"/>
                </a:solidFill>
                <a:effectLst/>
              </a:rPr>
              <a:t>MLP</a:t>
            </a:r>
            <a:r>
              <a:rPr lang="zh-CN" altLang="en-US" dirty="0">
                <a:solidFill>
                  <a:srgbClr val="3F3F3F"/>
                </a:solidFill>
                <a:effectLst/>
              </a:rPr>
              <a:t>的重要里程碑可以追溯到</a:t>
            </a:r>
            <a:r>
              <a:rPr lang="en-US" altLang="zh-CN" dirty="0">
                <a:solidFill>
                  <a:srgbClr val="3F3F3F"/>
                </a:solidFill>
                <a:effectLst/>
              </a:rPr>
              <a:t>1974</a:t>
            </a:r>
            <a:r>
              <a:rPr lang="zh-CN" altLang="en-US" dirty="0">
                <a:solidFill>
                  <a:srgbClr val="3F3F3F"/>
                </a:solidFill>
                <a:effectLst/>
              </a:rPr>
              <a:t>年，由</a:t>
            </a:r>
            <a:r>
              <a:rPr lang="en-US" altLang="zh-CN" dirty="0">
                <a:solidFill>
                  <a:srgbClr val="3F3F3F"/>
                </a:solidFill>
                <a:effectLst/>
              </a:rPr>
              <a:t>Paul </a:t>
            </a:r>
            <a:r>
              <a:rPr lang="en-US" altLang="zh-CN" dirty="0" err="1">
                <a:solidFill>
                  <a:srgbClr val="3F3F3F"/>
                </a:solidFill>
                <a:effectLst/>
              </a:rPr>
              <a:t>Werbos</a:t>
            </a:r>
            <a:r>
              <a:rPr lang="zh-CN" altLang="en-US" dirty="0">
                <a:solidFill>
                  <a:srgbClr val="3F3F3F"/>
                </a:solidFill>
                <a:effectLst/>
              </a:rPr>
              <a:t>实现。他首次将一个单隐藏层的感知机拓展到了多层，这使得</a:t>
            </a:r>
            <a:r>
              <a:rPr lang="en-US" altLang="zh-CN" dirty="0">
                <a:solidFill>
                  <a:srgbClr val="3F3F3F"/>
                </a:solidFill>
                <a:effectLst/>
              </a:rPr>
              <a:t>MLP</a:t>
            </a:r>
            <a:r>
              <a:rPr lang="zh-CN" altLang="en-US" dirty="0">
                <a:solidFill>
                  <a:srgbClr val="3F3F3F"/>
                </a:solidFill>
                <a:effectLst/>
              </a:rPr>
              <a:t>能够解决</a:t>
            </a:r>
            <a:r>
              <a:rPr lang="en-US" altLang="zh-CN" dirty="0">
                <a:solidFill>
                  <a:srgbClr val="3F3F3F"/>
                </a:solidFill>
                <a:effectLst/>
              </a:rPr>
              <a:t>XOR</a:t>
            </a:r>
            <a:r>
              <a:rPr lang="zh-CN" altLang="en-US" dirty="0">
                <a:solidFill>
                  <a:srgbClr val="3F3F3F"/>
                </a:solidFill>
                <a:effectLst/>
              </a:rPr>
              <a:t>问题</a:t>
            </a:r>
            <a:r>
              <a:rPr lang="zh-CN" altLang="en-US" dirty="0">
                <a:solidFill>
                  <a:srgbClr val="888888"/>
                </a:solidFill>
                <a:effectLst/>
              </a:rPr>
              <a:t>（异或问题）</a:t>
            </a:r>
            <a:r>
              <a:rPr lang="en-US" altLang="zh-CN" dirty="0">
                <a:solidFill>
                  <a:srgbClr val="3F3F3F"/>
                </a:solidFill>
                <a:effectLst/>
              </a:rPr>
              <a:t>——</a:t>
            </a:r>
            <a:r>
              <a:rPr lang="zh-CN" altLang="en-US" dirty="0">
                <a:solidFill>
                  <a:srgbClr val="3F3F3F"/>
                </a:solidFill>
                <a:effectLst/>
              </a:rPr>
              <a:t>这是早期对感知机的一大批评。不过，</a:t>
            </a:r>
            <a:r>
              <a:rPr lang="en-US" altLang="zh-CN" dirty="0" err="1">
                <a:solidFill>
                  <a:srgbClr val="3F3F3F"/>
                </a:solidFill>
                <a:effectLst/>
              </a:rPr>
              <a:t>Werbos</a:t>
            </a:r>
            <a:r>
              <a:rPr lang="zh-CN" altLang="en-US" dirty="0">
                <a:solidFill>
                  <a:srgbClr val="3F3F3F"/>
                </a:solidFill>
                <a:effectLst/>
              </a:rPr>
              <a:t>的这篇论文主要聚焦于政治学和社会学领域，可能因此没有在计算机科学界引起较大反响，再加上当时信息传播的限制，其影响并未立即显现。在我们的工作中，</a:t>
            </a:r>
            <a:r>
              <a:rPr lang="en-US" altLang="zh-CN" dirty="0">
                <a:solidFill>
                  <a:srgbClr val="3F3F3F"/>
                </a:solidFill>
                <a:effectLst/>
              </a:rPr>
              <a:t>KAN</a:t>
            </a:r>
            <a:r>
              <a:rPr lang="zh-CN" altLang="en-US" dirty="0">
                <a:solidFill>
                  <a:srgbClr val="3F3F3F"/>
                </a:solidFill>
                <a:effectLst/>
              </a:rPr>
              <a:t>的发展实际上是在类比</a:t>
            </a:r>
            <a:r>
              <a:rPr lang="en-US" altLang="zh-CN" dirty="0" err="1">
                <a:solidFill>
                  <a:srgbClr val="3F3F3F"/>
                </a:solidFill>
                <a:effectLst/>
              </a:rPr>
              <a:t>Werbos</a:t>
            </a:r>
            <a:r>
              <a:rPr lang="zh-CN" altLang="en-US" dirty="0">
                <a:solidFill>
                  <a:srgbClr val="3F3F3F"/>
                </a:solidFill>
                <a:effectLst/>
              </a:rPr>
              <a:t>的工作，我们将一个两层的</a:t>
            </a:r>
            <a:r>
              <a:rPr lang="en-US" altLang="zh-CN" dirty="0">
                <a:solidFill>
                  <a:srgbClr val="3F3F3F"/>
                </a:solidFill>
                <a:effectLst/>
              </a:rPr>
              <a:t>Kolmogorov</a:t>
            </a:r>
            <a:r>
              <a:rPr lang="zh-CN" altLang="en-US" dirty="0">
                <a:solidFill>
                  <a:srgbClr val="3F3F3F"/>
                </a:solidFill>
                <a:effectLst/>
              </a:rPr>
              <a:t>网络扩展为多层结构。虽然我们称之为</a:t>
            </a:r>
            <a:r>
              <a:rPr lang="en-US" altLang="zh-CN" dirty="0">
                <a:solidFill>
                  <a:srgbClr val="3F3F3F"/>
                </a:solidFill>
                <a:effectLst/>
              </a:rPr>
              <a:t>KAN</a:t>
            </a:r>
            <a:r>
              <a:rPr lang="zh-CN" altLang="en-US" dirty="0">
                <a:solidFill>
                  <a:srgbClr val="3F3F3F"/>
                </a:solidFill>
                <a:effectLst/>
              </a:rPr>
              <a:t>，它本质上是一个多层的</a:t>
            </a:r>
            <a:r>
              <a:rPr lang="en-US" altLang="zh-CN" dirty="0">
                <a:solidFill>
                  <a:srgbClr val="3F3F3F"/>
                </a:solidFill>
                <a:effectLst/>
              </a:rPr>
              <a:t>Kolmogorov</a:t>
            </a:r>
            <a:r>
              <a:rPr lang="zh-CN" altLang="en-US" dirty="0">
                <a:solidFill>
                  <a:srgbClr val="3F3F3F"/>
                </a:solidFill>
                <a:effectLst/>
              </a:rPr>
              <a:t>网络，同时也是向</a:t>
            </a:r>
            <a:r>
              <a:rPr lang="en-US" altLang="zh-CN" dirty="0">
                <a:solidFill>
                  <a:srgbClr val="3F3F3F"/>
                </a:solidFill>
                <a:effectLst/>
              </a:rPr>
              <a:t>Arnold</a:t>
            </a:r>
            <a:r>
              <a:rPr lang="zh-CN" altLang="en-US" dirty="0">
                <a:solidFill>
                  <a:srgbClr val="3F3F3F"/>
                </a:solidFill>
                <a:effectLst/>
              </a:rPr>
              <a:t>致敬。</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因此，我们展示的多层</a:t>
            </a:r>
            <a:r>
              <a:rPr lang="en-US" altLang="zh-CN" dirty="0">
                <a:solidFill>
                  <a:srgbClr val="3F3F3F"/>
                </a:solidFill>
                <a:effectLst/>
              </a:rPr>
              <a:t>Kolmogorov</a:t>
            </a:r>
            <a:r>
              <a:rPr lang="zh-CN" altLang="en-US" dirty="0">
                <a:solidFill>
                  <a:srgbClr val="3F3F3F"/>
                </a:solidFill>
                <a:effectLst/>
              </a:rPr>
              <a:t>网络，即</a:t>
            </a:r>
            <a:r>
              <a:rPr lang="en-US" altLang="zh-CN" dirty="0">
                <a:solidFill>
                  <a:srgbClr val="3F3F3F"/>
                </a:solidFill>
                <a:effectLst/>
              </a:rPr>
              <a:t>KAN</a:t>
            </a:r>
            <a:r>
              <a:rPr lang="zh-CN" altLang="en-US" dirty="0">
                <a:solidFill>
                  <a:srgbClr val="3F3F3F"/>
                </a:solidFill>
                <a:effectLst/>
              </a:rPr>
              <a:t>，能够在一些小型科学问题上提供比</a:t>
            </a:r>
            <a:r>
              <a:rPr lang="en-US" altLang="zh-CN" dirty="0">
                <a:solidFill>
                  <a:srgbClr val="3F3F3F"/>
                </a:solidFill>
                <a:effectLst/>
              </a:rPr>
              <a:t>MLP</a:t>
            </a:r>
            <a:r>
              <a:rPr lang="zh-CN" altLang="en-US" dirty="0">
                <a:solidFill>
                  <a:srgbClr val="3F3F3F"/>
                </a:solidFill>
                <a:effectLst/>
              </a:rPr>
              <a:t>更高的准确性和更好的可解释性。需要注意的是，我们的应用领域并非传统的机器学习领域，如计算机视觉或自然语言处理，而是科学研究。这与</a:t>
            </a:r>
            <a:r>
              <a:rPr lang="en-US" altLang="zh-CN" dirty="0">
                <a:solidFill>
                  <a:srgbClr val="3F3F3F"/>
                </a:solidFill>
                <a:effectLst/>
              </a:rPr>
              <a:t>Paul </a:t>
            </a:r>
            <a:r>
              <a:rPr lang="en-US" altLang="zh-CN" dirty="0" err="1">
                <a:solidFill>
                  <a:srgbClr val="3F3F3F"/>
                </a:solidFill>
                <a:effectLst/>
              </a:rPr>
              <a:t>Werbos</a:t>
            </a:r>
            <a:r>
              <a:rPr lang="zh-CN" altLang="en-US" dirty="0">
                <a:solidFill>
                  <a:srgbClr val="3F3F3F"/>
                </a:solidFill>
                <a:effectLst/>
              </a:rPr>
              <a:t>当时的研究背景相似，尽管他是在政治学和社会学领域工作。唯一的不同可能在于今天的信息传播方式远比过去快速，特别是媒体的炒作效应，使得这些成就迅速为人所知。这是一件好事，尽管人们对此有不同的看法。</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57</a:t>
            </a:fld>
            <a:endParaRPr lang="en-US"/>
          </a:p>
        </p:txBody>
      </p:sp>
    </p:spTree>
    <p:extLst>
      <p:ext uri="{BB962C8B-B14F-4D97-AF65-F5344CB8AC3E}">
        <p14:creationId xmlns:p14="http://schemas.microsoft.com/office/powerpoint/2010/main" val="1200203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研究</a:t>
            </a:r>
            <a:r>
              <a:rPr lang="en-US" altLang="zh-CN" dirty="0">
                <a:solidFill>
                  <a:srgbClr val="3F3F3F"/>
                </a:solidFill>
                <a:effectLst/>
              </a:rPr>
              <a:t>KAN</a:t>
            </a:r>
            <a:r>
              <a:rPr lang="zh-CN" altLang="en-US" dirty="0">
                <a:solidFill>
                  <a:srgbClr val="3F3F3F"/>
                </a:solidFill>
                <a:effectLst/>
              </a:rPr>
              <a:t>的边界是一个我们仍需深入探索的领域。目前，这些边界尚不明确，特别是</a:t>
            </a:r>
            <a:r>
              <a:rPr lang="en-US" altLang="zh-CN" dirty="0">
                <a:solidFill>
                  <a:srgbClr val="3F3F3F"/>
                </a:solidFill>
                <a:effectLst/>
              </a:rPr>
              <a:t>KAN</a:t>
            </a:r>
            <a:r>
              <a:rPr lang="zh-CN" altLang="en-US" dirty="0">
                <a:solidFill>
                  <a:srgbClr val="3F3F3F"/>
                </a:solidFill>
                <a:effectLst/>
              </a:rPr>
              <a:t>与</a:t>
            </a:r>
            <a:r>
              <a:rPr lang="en-US" altLang="zh-CN" dirty="0">
                <a:solidFill>
                  <a:srgbClr val="3F3F3F"/>
                </a:solidFill>
                <a:effectLst/>
              </a:rPr>
              <a:t>MLP</a:t>
            </a:r>
            <a:r>
              <a:rPr lang="zh-CN" altLang="en-US" dirty="0">
                <a:solidFill>
                  <a:srgbClr val="3F3F3F"/>
                </a:solidFill>
                <a:effectLst/>
              </a:rPr>
              <a:t>之间的具体关系。有观点认为</a:t>
            </a:r>
            <a:r>
              <a:rPr lang="en-US" altLang="zh-CN" dirty="0">
                <a:solidFill>
                  <a:srgbClr val="3F3F3F"/>
                </a:solidFill>
                <a:effectLst/>
              </a:rPr>
              <a:t>KAN</a:t>
            </a:r>
            <a:r>
              <a:rPr lang="zh-CN" altLang="en-US" dirty="0">
                <a:solidFill>
                  <a:srgbClr val="3F3F3F"/>
                </a:solidFill>
                <a:effectLst/>
              </a:rPr>
              <a:t>是</a:t>
            </a:r>
            <a:r>
              <a:rPr lang="en-US" altLang="zh-CN" dirty="0">
                <a:solidFill>
                  <a:srgbClr val="3F3F3F"/>
                </a:solidFill>
                <a:effectLst/>
              </a:rPr>
              <a:t>MLP</a:t>
            </a:r>
            <a:r>
              <a:rPr lang="zh-CN" altLang="en-US" dirty="0">
                <a:solidFill>
                  <a:srgbClr val="3F3F3F"/>
                </a:solidFill>
                <a:effectLst/>
              </a:rPr>
              <a:t>的一种特例，但从理论角度来看，任何被视为通用逼近器的网络在理论上都是等价的。然而，为了理解这些技术之间的具体关系，我们需要从多个角度审视这些技术，不仅要从函数逼近的角度，还要考虑到优化、泛化和可解释性等更实用的因素。</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我们认为，将</a:t>
            </a:r>
            <a:r>
              <a:rPr lang="en-US" altLang="zh-CN" dirty="0">
                <a:solidFill>
                  <a:srgbClr val="3F3F3F"/>
                </a:solidFill>
                <a:effectLst/>
              </a:rPr>
              <a:t>KAN</a:t>
            </a:r>
            <a:r>
              <a:rPr lang="zh-CN" altLang="en-US" dirty="0">
                <a:solidFill>
                  <a:srgbClr val="3F3F3F"/>
                </a:solidFill>
                <a:effectLst/>
              </a:rPr>
              <a:t>简单地视为替代</a:t>
            </a:r>
            <a:r>
              <a:rPr lang="en-US" altLang="zh-CN" dirty="0">
                <a:solidFill>
                  <a:srgbClr val="3F3F3F"/>
                </a:solidFill>
                <a:effectLst/>
              </a:rPr>
              <a:t>MLP</a:t>
            </a:r>
            <a:r>
              <a:rPr lang="zh-CN" altLang="en-US" dirty="0">
                <a:solidFill>
                  <a:srgbClr val="3F3F3F"/>
                </a:solidFill>
                <a:effectLst/>
              </a:rPr>
              <a:t>的观点是不合理的。例如，通过一个简单的“教师</a:t>
            </a:r>
            <a:r>
              <a:rPr lang="en-US" altLang="zh-CN" dirty="0">
                <a:solidFill>
                  <a:srgbClr val="3F3F3F"/>
                </a:solidFill>
                <a:effectLst/>
              </a:rPr>
              <a:t>-</a:t>
            </a:r>
            <a:r>
              <a:rPr lang="zh-CN" altLang="en-US" dirty="0">
                <a:solidFill>
                  <a:srgbClr val="3F3F3F"/>
                </a:solidFill>
                <a:effectLst/>
              </a:rPr>
              <a:t>学生”设置</a:t>
            </a:r>
            <a:r>
              <a:rPr lang="zh-CN" altLang="en-US" dirty="0">
                <a:solidFill>
                  <a:srgbClr val="888888"/>
                </a:solidFill>
                <a:effectLst/>
              </a:rPr>
              <a:t>（</a:t>
            </a:r>
            <a:r>
              <a:rPr lang="en-US" altLang="zh-CN" dirty="0">
                <a:solidFill>
                  <a:srgbClr val="888888"/>
                </a:solidFill>
                <a:effectLst/>
              </a:rPr>
              <a:t>teacher-student setup</a:t>
            </a:r>
            <a:r>
              <a:rPr lang="zh-CN" altLang="en-US" dirty="0">
                <a:solidFill>
                  <a:srgbClr val="888888"/>
                </a:solidFill>
                <a:effectLst/>
              </a:rPr>
              <a:t>）</a:t>
            </a:r>
            <a:r>
              <a:rPr lang="zh-CN" altLang="en-US" dirty="0">
                <a:solidFill>
                  <a:srgbClr val="3F3F3F"/>
                </a:solidFill>
                <a:effectLst/>
              </a:rPr>
              <a:t>可以揭示这一点：如果教师网络是一个</a:t>
            </a:r>
            <a:r>
              <a:rPr lang="en-US" altLang="zh-CN" dirty="0">
                <a:solidFill>
                  <a:srgbClr val="3F3F3F"/>
                </a:solidFill>
                <a:effectLst/>
              </a:rPr>
              <a:t>KAN</a:t>
            </a:r>
            <a:r>
              <a:rPr lang="zh-CN" altLang="en-US" dirty="0">
                <a:solidFill>
                  <a:srgbClr val="3F3F3F"/>
                </a:solidFill>
                <a:effectLst/>
              </a:rPr>
              <a:t>，那么学生的</a:t>
            </a:r>
            <a:r>
              <a:rPr lang="en-US" altLang="zh-CN" dirty="0">
                <a:solidFill>
                  <a:srgbClr val="3F3F3F"/>
                </a:solidFill>
                <a:effectLst/>
              </a:rPr>
              <a:t>KAN</a:t>
            </a:r>
            <a:r>
              <a:rPr lang="zh-CN" altLang="en-US" dirty="0">
                <a:solidFill>
                  <a:srgbClr val="3F3F3F"/>
                </a:solidFill>
                <a:effectLst/>
              </a:rPr>
              <a:t>网络应该表现得比学生的</a:t>
            </a:r>
            <a:r>
              <a:rPr lang="en-US" altLang="zh-CN" dirty="0">
                <a:solidFill>
                  <a:srgbClr val="3F3F3F"/>
                </a:solidFill>
                <a:effectLst/>
              </a:rPr>
              <a:t>MLP</a:t>
            </a:r>
            <a:r>
              <a:rPr lang="zh-CN" altLang="en-US" dirty="0">
                <a:solidFill>
                  <a:srgbClr val="3F3F3F"/>
                </a:solidFill>
                <a:effectLst/>
              </a:rPr>
              <a:t>更好。相反，如果教师网络是</a:t>
            </a:r>
            <a:r>
              <a:rPr lang="en-US" altLang="zh-CN" dirty="0">
                <a:solidFill>
                  <a:srgbClr val="3F3F3F"/>
                </a:solidFill>
                <a:effectLst/>
              </a:rPr>
              <a:t>MLP</a:t>
            </a:r>
            <a:r>
              <a:rPr lang="zh-CN" altLang="en-US" dirty="0">
                <a:solidFill>
                  <a:srgbClr val="3F3F3F"/>
                </a:solidFill>
                <a:effectLst/>
              </a:rPr>
              <a:t>，那么学生的</a:t>
            </a:r>
            <a:r>
              <a:rPr lang="en-US" altLang="zh-CN" dirty="0">
                <a:solidFill>
                  <a:srgbClr val="3F3F3F"/>
                </a:solidFill>
                <a:effectLst/>
              </a:rPr>
              <a:t>MLP</a:t>
            </a:r>
            <a:r>
              <a:rPr lang="zh-CN" altLang="en-US" dirty="0">
                <a:solidFill>
                  <a:srgbClr val="3F3F3F"/>
                </a:solidFill>
                <a:effectLst/>
              </a:rPr>
              <a:t>应该表现得比学生的</a:t>
            </a:r>
            <a:r>
              <a:rPr lang="en-US" altLang="zh-CN" dirty="0">
                <a:solidFill>
                  <a:srgbClr val="3F3F3F"/>
                </a:solidFill>
                <a:effectLst/>
              </a:rPr>
              <a:t>KAN</a:t>
            </a:r>
            <a:r>
              <a:rPr lang="zh-CN" altLang="en-US" dirty="0">
                <a:solidFill>
                  <a:srgbClr val="3F3F3F"/>
                </a:solidFill>
                <a:effectLst/>
              </a:rPr>
              <a:t>更好。</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这种思考方式引发了一些哲学性的问题，例如自然规律是通过何种类型的“网络”来构建世界的。如果存在造物主，他又是使用何种类型的网络来构建这个世界的呢？对于不同的领域，如科学、视觉、语言或其他你关注的测试领域，由于它们的数据来源和生成方式可能不同，因此最适合的网络结构也可能不同。例如，在科学领域，由于函数的组合性可能更为重要，</a:t>
            </a:r>
            <a:r>
              <a:rPr lang="en-US" altLang="zh-CN" dirty="0">
                <a:solidFill>
                  <a:srgbClr val="3F3F3F"/>
                </a:solidFill>
                <a:effectLst/>
              </a:rPr>
              <a:t>KAN</a:t>
            </a:r>
            <a:r>
              <a:rPr lang="zh-CN" altLang="en-US" dirty="0">
                <a:solidFill>
                  <a:srgbClr val="3F3F3F"/>
                </a:solidFill>
                <a:effectLst/>
              </a:rPr>
              <a:t>可能表现得更好。而在处理图像等任务时，可能更适合使用类似</a:t>
            </a:r>
            <a:r>
              <a:rPr lang="en-US" altLang="zh-CN" dirty="0">
                <a:solidFill>
                  <a:srgbClr val="3F3F3F"/>
                </a:solidFill>
                <a:effectLst/>
              </a:rPr>
              <a:t>MLP</a:t>
            </a:r>
            <a:r>
              <a:rPr lang="zh-CN" altLang="en-US" dirty="0">
                <a:solidFill>
                  <a:srgbClr val="3F3F3F"/>
                </a:solidFill>
                <a:effectLst/>
              </a:rPr>
              <a:t>的结构，因为它们更依赖于随机特征或其他类似的结构。这是一个非常有趣的讨论点，但目前这些问题还难以量化。我们需要更多的实验和理论分析来深入探索这些网络的潜力和限制。</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58</a:t>
            </a:fld>
            <a:endParaRPr lang="en-US"/>
          </a:p>
        </p:txBody>
      </p:sp>
    </p:spTree>
    <p:extLst>
      <p:ext uri="{BB962C8B-B14F-4D97-AF65-F5344CB8AC3E}">
        <p14:creationId xmlns:p14="http://schemas.microsoft.com/office/powerpoint/2010/main" val="552347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为了更好地理解符号主义与连接主义之间的动态变化，以及</a:t>
            </a:r>
            <a:r>
              <a:rPr lang="en-US" altLang="zh-CN" dirty="0">
                <a:solidFill>
                  <a:srgbClr val="3F3F3F"/>
                </a:solidFill>
                <a:effectLst/>
              </a:rPr>
              <a:t>KAN</a:t>
            </a:r>
            <a:r>
              <a:rPr lang="zh-CN" altLang="en-US" dirty="0">
                <a:solidFill>
                  <a:srgbClr val="3F3F3F"/>
                </a:solidFill>
                <a:effectLst/>
              </a:rPr>
              <a:t>带来的新视角，我们可以回顾一下相关的历史。</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早在</a:t>
            </a:r>
            <a:r>
              <a:rPr lang="en-US" altLang="zh-CN" dirty="0">
                <a:solidFill>
                  <a:srgbClr val="3F3F3F"/>
                </a:solidFill>
                <a:effectLst/>
              </a:rPr>
              <a:t>1957</a:t>
            </a:r>
            <a:r>
              <a:rPr lang="zh-CN" altLang="en-US" dirty="0">
                <a:solidFill>
                  <a:srgbClr val="3F3F3F"/>
                </a:solidFill>
                <a:effectLst/>
              </a:rPr>
              <a:t>年，</a:t>
            </a:r>
            <a:r>
              <a:rPr lang="en-US" altLang="zh-CN" dirty="0">
                <a:solidFill>
                  <a:srgbClr val="3F3F3F"/>
                </a:solidFill>
                <a:effectLst/>
              </a:rPr>
              <a:t>Frank Rosenblatt</a:t>
            </a:r>
            <a:r>
              <a:rPr lang="zh-CN" altLang="en-US" dirty="0">
                <a:solidFill>
                  <a:srgbClr val="3F3F3F"/>
                </a:solidFill>
                <a:effectLst/>
              </a:rPr>
              <a:t>发明了感知机，并证明了它在处理某些线性可分数据和心理学实验中的有效性。然而，到</a:t>
            </a:r>
            <a:r>
              <a:rPr lang="en-US" altLang="zh-CN" dirty="0">
                <a:solidFill>
                  <a:srgbClr val="3F3F3F"/>
                </a:solidFill>
                <a:effectLst/>
              </a:rPr>
              <a:t>1969</a:t>
            </a:r>
            <a:r>
              <a:rPr lang="zh-CN" altLang="en-US" dirty="0">
                <a:solidFill>
                  <a:srgbClr val="3F3F3F"/>
                </a:solidFill>
                <a:effectLst/>
              </a:rPr>
              <a:t>年，</a:t>
            </a:r>
            <a:r>
              <a:rPr lang="en-US" altLang="zh-CN" dirty="0">
                <a:solidFill>
                  <a:srgbClr val="3F3F3F"/>
                </a:solidFill>
                <a:effectLst/>
              </a:rPr>
              <a:t>Minsky</a:t>
            </a:r>
            <a:r>
              <a:rPr lang="zh-CN" altLang="en-US" dirty="0">
                <a:solidFill>
                  <a:srgbClr val="3F3F3F"/>
                </a:solidFill>
                <a:effectLst/>
              </a:rPr>
              <a:t>和</a:t>
            </a:r>
            <a:r>
              <a:rPr lang="en-US" altLang="zh-CN" dirty="0" err="1">
                <a:solidFill>
                  <a:srgbClr val="3F3F3F"/>
                </a:solidFill>
                <a:effectLst/>
              </a:rPr>
              <a:t>Papert</a:t>
            </a:r>
            <a:r>
              <a:rPr lang="zh-CN" altLang="en-US" dirty="0">
                <a:solidFill>
                  <a:srgbClr val="3F3F3F"/>
                </a:solidFill>
                <a:effectLst/>
              </a:rPr>
              <a:t>出版了一本批评感知机的书，指出感知机甚至无法处理基本的</a:t>
            </a:r>
            <a:r>
              <a:rPr lang="en-US" altLang="zh-CN" dirty="0">
                <a:solidFill>
                  <a:srgbClr val="3F3F3F"/>
                </a:solidFill>
                <a:effectLst/>
              </a:rPr>
              <a:t>XOR</a:t>
            </a:r>
            <a:r>
              <a:rPr lang="zh-CN" altLang="en-US" dirty="0">
                <a:solidFill>
                  <a:srgbClr val="3F3F3F"/>
                </a:solidFill>
                <a:effectLst/>
              </a:rPr>
              <a:t>问题，这被视为其致命的弱点。这本书对</a:t>
            </a:r>
            <a:r>
              <a:rPr lang="en-US" altLang="zh-CN" dirty="0">
                <a:solidFill>
                  <a:srgbClr val="3F3F3F"/>
                </a:solidFill>
                <a:effectLst/>
              </a:rPr>
              <a:t>Rosenblatt</a:t>
            </a:r>
            <a:r>
              <a:rPr lang="zh-CN" altLang="en-US" dirty="0">
                <a:solidFill>
                  <a:srgbClr val="3F3F3F"/>
                </a:solidFill>
                <a:effectLst/>
              </a:rPr>
              <a:t>的理论造成了重大打击，甚至有传言称这导致了</a:t>
            </a:r>
            <a:r>
              <a:rPr lang="en-US" altLang="zh-CN" dirty="0">
                <a:solidFill>
                  <a:srgbClr val="3F3F3F"/>
                </a:solidFill>
                <a:effectLst/>
              </a:rPr>
              <a:t>Rosenblatt</a:t>
            </a:r>
            <a:r>
              <a:rPr lang="zh-CN" altLang="en-US" dirty="0">
                <a:solidFill>
                  <a:srgbClr val="3F3F3F"/>
                </a:solidFill>
                <a:effectLst/>
              </a:rPr>
              <a:t>的自杀。</a:t>
            </a:r>
            <a:endParaRPr lang="en-US" altLang="zh-CN" dirty="0">
              <a:solidFill>
                <a:srgbClr val="3F3F3F"/>
              </a:solidFill>
              <a:effectLst/>
            </a:endParaRPr>
          </a:p>
          <a:p>
            <a:br>
              <a:rPr lang="zh-CN" altLang="en-US" dirty="0">
                <a:solidFill>
                  <a:srgbClr val="3F3F3F"/>
                </a:solidFill>
                <a:effectLst/>
              </a:rPr>
            </a:br>
            <a:r>
              <a:rPr lang="en-US" altLang="zh-CN" dirty="0">
                <a:solidFill>
                  <a:srgbClr val="3F3F3F"/>
                </a:solidFill>
                <a:effectLst/>
              </a:rPr>
              <a:t>1974</a:t>
            </a:r>
            <a:r>
              <a:rPr lang="zh-CN" altLang="en-US" dirty="0">
                <a:solidFill>
                  <a:srgbClr val="3F3F3F"/>
                </a:solidFill>
                <a:effectLst/>
              </a:rPr>
              <a:t>年，</a:t>
            </a:r>
            <a:r>
              <a:rPr lang="en-US" altLang="zh-CN" dirty="0">
                <a:solidFill>
                  <a:srgbClr val="3F3F3F"/>
                </a:solidFill>
                <a:effectLst/>
              </a:rPr>
              <a:t>Paul </a:t>
            </a:r>
            <a:r>
              <a:rPr lang="en-US" altLang="zh-CN" dirty="0" err="1">
                <a:solidFill>
                  <a:srgbClr val="3F3F3F"/>
                </a:solidFill>
                <a:effectLst/>
              </a:rPr>
              <a:t>Werbos</a:t>
            </a:r>
            <a:r>
              <a:rPr lang="zh-CN" altLang="en-US" dirty="0">
                <a:solidFill>
                  <a:srgbClr val="3F3F3F"/>
                </a:solidFill>
                <a:effectLst/>
              </a:rPr>
              <a:t>提出，通过将感知机扩展为多层结构，可以解决异或问题。但这一发现并未引起太大关注，因为它是在政治学和社会学的研究中被提出的，当时的信息传播并不畅通。</a:t>
            </a:r>
            <a:endParaRPr lang="en-US" altLang="zh-CN" dirty="0">
              <a:solidFill>
                <a:srgbClr val="3F3F3F"/>
              </a:solidFill>
              <a:effectLst/>
            </a:endParaRPr>
          </a:p>
          <a:p>
            <a:br>
              <a:rPr lang="zh-CN" altLang="en-US" dirty="0">
                <a:solidFill>
                  <a:srgbClr val="3F3F3F"/>
                </a:solidFill>
                <a:effectLst/>
              </a:rPr>
            </a:br>
            <a:r>
              <a:rPr lang="en-US" altLang="zh-CN" dirty="0">
                <a:solidFill>
                  <a:srgbClr val="3F3F3F"/>
                </a:solidFill>
                <a:effectLst/>
              </a:rPr>
              <a:t>1975</a:t>
            </a:r>
            <a:r>
              <a:rPr lang="zh-CN" altLang="en-US" dirty="0">
                <a:solidFill>
                  <a:srgbClr val="3F3F3F"/>
                </a:solidFill>
                <a:effectLst/>
              </a:rPr>
              <a:t>年，</a:t>
            </a:r>
            <a:r>
              <a:rPr lang="en-US" altLang="zh-CN" dirty="0">
                <a:solidFill>
                  <a:srgbClr val="3F3F3F"/>
                </a:solidFill>
                <a:effectLst/>
              </a:rPr>
              <a:t>Robert Hecht-Nielsen</a:t>
            </a:r>
            <a:r>
              <a:rPr lang="zh-CN" altLang="en-US" dirty="0">
                <a:solidFill>
                  <a:srgbClr val="3F3F3F"/>
                </a:solidFill>
                <a:effectLst/>
              </a:rPr>
              <a:t>探索了</a:t>
            </a:r>
            <a:r>
              <a:rPr lang="en-US" altLang="zh-CN" dirty="0">
                <a:solidFill>
                  <a:srgbClr val="3F3F3F"/>
                </a:solidFill>
                <a:effectLst/>
              </a:rPr>
              <a:t>Kolmogorov</a:t>
            </a:r>
            <a:r>
              <a:rPr lang="zh-CN" altLang="en-US" dirty="0">
                <a:solidFill>
                  <a:srgbClr val="3F3F3F"/>
                </a:solidFill>
                <a:effectLst/>
              </a:rPr>
              <a:t>表示理论，这是一个关于如何构造一个宽度为</a:t>
            </a:r>
            <a:r>
              <a:rPr lang="en-US" altLang="zh-CN" dirty="0">
                <a:solidFill>
                  <a:srgbClr val="3F3F3F"/>
                </a:solidFill>
                <a:effectLst/>
              </a:rPr>
              <a:t>2n+1</a:t>
            </a:r>
            <a:r>
              <a:rPr lang="zh-CN" altLang="en-US" dirty="0">
                <a:solidFill>
                  <a:srgbClr val="3F3F3F"/>
                </a:solidFill>
                <a:effectLst/>
              </a:rPr>
              <a:t>的双层网络的理论。</a:t>
            </a:r>
            <a:r>
              <a:rPr lang="en-US" altLang="zh-CN" dirty="0">
                <a:solidFill>
                  <a:srgbClr val="3F3F3F"/>
                </a:solidFill>
                <a:effectLst/>
              </a:rPr>
              <a:t>1988</a:t>
            </a:r>
            <a:r>
              <a:rPr lang="zh-CN" altLang="en-US" dirty="0">
                <a:solidFill>
                  <a:srgbClr val="3F3F3F"/>
                </a:solidFill>
                <a:effectLst/>
              </a:rPr>
              <a:t>年，</a:t>
            </a:r>
            <a:r>
              <a:rPr lang="en-US" altLang="zh-CN" dirty="0">
                <a:solidFill>
                  <a:srgbClr val="3F3F3F"/>
                </a:solidFill>
                <a:effectLst/>
              </a:rPr>
              <a:t>George</a:t>
            </a:r>
            <a:r>
              <a:rPr lang="zh-CN" altLang="en-US" dirty="0">
                <a:solidFill>
                  <a:srgbClr val="3F3F3F"/>
                </a:solidFill>
                <a:effectLst/>
              </a:rPr>
              <a:t>发现了两层的</a:t>
            </a:r>
            <a:r>
              <a:rPr lang="en-US" altLang="zh-CN" dirty="0">
                <a:solidFill>
                  <a:srgbClr val="3F3F3F"/>
                </a:solidFill>
                <a:effectLst/>
              </a:rPr>
              <a:t>Kolmogorov</a:t>
            </a:r>
            <a:r>
              <a:rPr lang="zh-CN" altLang="en-US" dirty="0">
                <a:solidFill>
                  <a:srgbClr val="3F3F3F"/>
                </a:solidFill>
                <a:effectLst/>
              </a:rPr>
              <a:t>网络能够处理异或问题。</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这些年的发展揭示了感知机理论的兴起和对其的批评，导致了连接主义的暂时衰退，符号主义成为了主流。随着</a:t>
            </a:r>
            <a:r>
              <a:rPr lang="en-US" altLang="zh-CN" dirty="0">
                <a:solidFill>
                  <a:srgbClr val="3F3F3F"/>
                </a:solidFill>
                <a:effectLst/>
              </a:rPr>
              <a:t>Kolmogorov</a:t>
            </a:r>
            <a:r>
              <a:rPr lang="zh-CN" altLang="en-US" dirty="0">
                <a:solidFill>
                  <a:srgbClr val="3F3F3F"/>
                </a:solidFill>
                <a:effectLst/>
              </a:rPr>
              <a:t>表示理论的发现，连接主义又重新获得了关注。然而，进入</a:t>
            </a:r>
            <a:r>
              <a:rPr lang="en-US" altLang="zh-CN" dirty="0">
                <a:solidFill>
                  <a:srgbClr val="3F3F3F"/>
                </a:solidFill>
                <a:effectLst/>
              </a:rPr>
              <a:t>1990</a:t>
            </a:r>
            <a:r>
              <a:rPr lang="zh-CN" altLang="en-US" dirty="0">
                <a:solidFill>
                  <a:srgbClr val="3F3F3F"/>
                </a:solidFill>
                <a:effectLst/>
              </a:rPr>
              <a:t>年代，连接主义再次遭遇冷遇，如</a:t>
            </a:r>
            <a:r>
              <a:rPr lang="en-US" altLang="zh-CN" dirty="0">
                <a:solidFill>
                  <a:srgbClr val="3F3F3F"/>
                </a:solidFill>
                <a:effectLst/>
              </a:rPr>
              <a:t>MIT</a:t>
            </a:r>
            <a:r>
              <a:rPr lang="zh-CN" altLang="en-US" dirty="0">
                <a:solidFill>
                  <a:srgbClr val="3F3F3F"/>
                </a:solidFill>
                <a:effectLst/>
              </a:rPr>
              <a:t>教授</a:t>
            </a:r>
            <a:r>
              <a:rPr lang="en-US" altLang="zh-CN" dirty="0">
                <a:solidFill>
                  <a:srgbClr val="3F3F3F"/>
                </a:solidFill>
                <a:effectLst/>
              </a:rPr>
              <a:t>Thomas </a:t>
            </a:r>
            <a:r>
              <a:rPr lang="en-US" altLang="zh-CN" dirty="0" err="1">
                <a:solidFill>
                  <a:srgbClr val="3F3F3F"/>
                </a:solidFill>
                <a:effectLst/>
              </a:rPr>
              <a:t>Poggio</a:t>
            </a:r>
            <a:r>
              <a:rPr lang="zh-CN" altLang="en-US" dirty="0">
                <a:solidFill>
                  <a:srgbClr val="3F3F3F"/>
                </a:solidFill>
                <a:effectLst/>
              </a:rPr>
              <a:t>在</a:t>
            </a:r>
            <a:r>
              <a:rPr lang="en-US" altLang="zh-CN" dirty="0">
                <a:solidFill>
                  <a:srgbClr val="3F3F3F"/>
                </a:solidFill>
                <a:effectLst/>
              </a:rPr>
              <a:t>1989</a:t>
            </a:r>
            <a:r>
              <a:rPr lang="zh-CN" altLang="en-US" dirty="0">
                <a:solidFill>
                  <a:srgbClr val="3F3F3F"/>
                </a:solidFill>
                <a:effectLst/>
              </a:rPr>
              <a:t>年指出，</a:t>
            </a:r>
            <a:r>
              <a:rPr lang="en-US" altLang="zh-CN" dirty="0">
                <a:solidFill>
                  <a:srgbClr val="3F3F3F"/>
                </a:solidFill>
                <a:effectLst/>
              </a:rPr>
              <a:t>Kolmogorov</a:t>
            </a:r>
            <a:r>
              <a:rPr lang="zh-CN" altLang="en-US" dirty="0">
                <a:solidFill>
                  <a:srgbClr val="3F3F3F"/>
                </a:solidFill>
                <a:effectLst/>
              </a:rPr>
              <a:t>的表示理论对神经网络是无关的，主要是因为在仅有两层的情况下，网络的激活函数可以非常不光滑，这不仅缺乏可解释性，而且表达能力也很差。</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从</a:t>
            </a:r>
            <a:r>
              <a:rPr lang="en-US" altLang="zh-CN" dirty="0">
                <a:solidFill>
                  <a:srgbClr val="3F3F3F"/>
                </a:solidFill>
                <a:effectLst/>
              </a:rPr>
              <a:t>2012</a:t>
            </a:r>
            <a:r>
              <a:rPr lang="zh-CN" altLang="en-US" dirty="0">
                <a:solidFill>
                  <a:srgbClr val="3F3F3F"/>
                </a:solidFill>
                <a:effectLst/>
              </a:rPr>
              <a:t>年开始，现代深度学习的兴起标志着连接主义的复兴，这是一个以大型模型和广泛连接为特征的时代，虽然这些系统通常被视为“黑盒”，因为它们的可解释性较差。</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这段历史概述不仅帮助我们理解</a:t>
            </a:r>
            <a:r>
              <a:rPr lang="en-US" altLang="zh-CN" dirty="0">
                <a:solidFill>
                  <a:srgbClr val="3F3F3F"/>
                </a:solidFill>
                <a:effectLst/>
              </a:rPr>
              <a:t>KAN</a:t>
            </a:r>
            <a:r>
              <a:rPr lang="zh-CN" altLang="en-US" dirty="0">
                <a:solidFill>
                  <a:srgbClr val="3F3F3F"/>
                </a:solidFill>
                <a:effectLst/>
              </a:rPr>
              <a:t>的技术背景，还揭示了科技发展中周期性的理论兴衰和科学社区的观点变迁。</a:t>
            </a:r>
            <a:endParaRPr lang="en-US" altLang="zh-CN" dirty="0">
              <a:solidFill>
                <a:srgbClr val="3F3F3F"/>
              </a:solidFill>
              <a:effectLst/>
            </a:endParaRPr>
          </a:p>
          <a:p>
            <a:br>
              <a:rPr lang="zh-CN" altLang="en-US" dirty="0">
                <a:solidFill>
                  <a:srgbClr val="3F3F3F"/>
                </a:solidFill>
                <a:effectLst/>
              </a:rPr>
            </a:br>
            <a:r>
              <a:rPr lang="en-US" altLang="zh-CN" dirty="0">
                <a:solidFill>
                  <a:srgbClr val="3F3F3F"/>
                </a:solidFill>
                <a:effectLst/>
              </a:rPr>
              <a:t>KAN</a:t>
            </a:r>
            <a:r>
              <a:rPr lang="zh-CN" altLang="en-US" dirty="0">
                <a:solidFill>
                  <a:srgbClr val="3F3F3F"/>
                </a:solidFill>
                <a:effectLst/>
              </a:rPr>
              <a:t>是连接主义与符号主义之间的产物。它的全连接结构与</a:t>
            </a:r>
            <a:r>
              <a:rPr lang="en-US" altLang="zh-CN" dirty="0">
                <a:solidFill>
                  <a:srgbClr val="3F3F3F"/>
                </a:solidFill>
                <a:effectLst/>
              </a:rPr>
              <a:t>MLP</a:t>
            </a:r>
            <a:r>
              <a:rPr lang="zh-CN" altLang="en-US" dirty="0">
                <a:solidFill>
                  <a:srgbClr val="3F3F3F"/>
                </a:solidFill>
                <a:effectLst/>
              </a:rPr>
              <a:t>非常相似。然而，我们可以将</a:t>
            </a:r>
            <a:r>
              <a:rPr lang="en-US" altLang="zh-CN" dirty="0">
                <a:solidFill>
                  <a:srgbClr val="3F3F3F"/>
                </a:solidFill>
                <a:effectLst/>
              </a:rPr>
              <a:t>KAN</a:t>
            </a:r>
            <a:r>
              <a:rPr lang="zh-CN" altLang="en-US" dirty="0">
                <a:solidFill>
                  <a:srgbClr val="3F3F3F"/>
                </a:solidFill>
                <a:effectLst/>
              </a:rPr>
              <a:t>缩小并赋予其符号化的特性，这反映了</a:t>
            </a:r>
            <a:r>
              <a:rPr lang="en-US" altLang="zh-CN" dirty="0">
                <a:solidFill>
                  <a:srgbClr val="3F3F3F"/>
                </a:solidFill>
                <a:effectLst/>
              </a:rPr>
              <a:t>KAN</a:t>
            </a:r>
            <a:r>
              <a:rPr lang="zh-CN" altLang="en-US" dirty="0">
                <a:solidFill>
                  <a:srgbClr val="3F3F3F"/>
                </a:solidFill>
                <a:effectLst/>
              </a:rPr>
              <a:t>与符号之间的联系。因此我们认为，</a:t>
            </a:r>
            <a:r>
              <a:rPr lang="en-US" altLang="zh-CN" dirty="0">
                <a:solidFill>
                  <a:srgbClr val="3F3F3F"/>
                </a:solidFill>
                <a:effectLst/>
              </a:rPr>
              <a:t>KAN</a:t>
            </a:r>
            <a:r>
              <a:rPr lang="zh-CN" altLang="en-US" dirty="0">
                <a:solidFill>
                  <a:srgbClr val="3F3F3F"/>
                </a:solidFill>
                <a:effectLst/>
              </a:rPr>
              <a:t>构成了连接主义与符号主义之间的一座桥梁，可能更有效地连接这两个世界。</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在大语言模型的讨论中，我们经常探讨它们是否真正理解了物理规律。这需要一个同时具备符号主义和连接主义特性的模型。如何让连接主义学习，如何让符号主义精通其领域，这些都是我们需要考虑的问题。最终，我们探索的是符号主义中的物理学规律，而不仅仅是整个网络可能带来的不可解释性。</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59</a:t>
            </a:fld>
            <a:endParaRPr lang="en-US"/>
          </a:p>
        </p:txBody>
      </p:sp>
    </p:spTree>
    <p:extLst>
      <p:ext uri="{BB962C8B-B14F-4D97-AF65-F5344CB8AC3E}">
        <p14:creationId xmlns:p14="http://schemas.microsoft.com/office/powerpoint/2010/main" val="2609070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一个重要的观察是，</a:t>
            </a:r>
            <a:r>
              <a:rPr lang="en-US" altLang="zh-CN" dirty="0">
                <a:solidFill>
                  <a:srgbClr val="3F3F3F"/>
                </a:solidFill>
                <a:effectLst/>
              </a:rPr>
              <a:t>KA</a:t>
            </a:r>
            <a:r>
              <a:rPr lang="zh-CN" altLang="en-US" dirty="0">
                <a:solidFill>
                  <a:srgbClr val="3F3F3F"/>
                </a:solidFill>
                <a:effectLst/>
              </a:rPr>
              <a:t>方程的方式可以直接转化为一个网络。这不是我们最初发现的。最早的</a:t>
            </a:r>
            <a:r>
              <a:rPr lang="en-US" altLang="zh-CN" dirty="0">
                <a:solidFill>
                  <a:srgbClr val="3F3F3F"/>
                </a:solidFill>
                <a:effectLst/>
              </a:rPr>
              <a:t>Kolmogorov</a:t>
            </a:r>
            <a:r>
              <a:rPr lang="zh-CN" altLang="en-US" dirty="0">
                <a:solidFill>
                  <a:srgbClr val="3F3F3F"/>
                </a:solidFill>
                <a:effectLst/>
              </a:rPr>
              <a:t>网络特指的是一个两层且宽度为</a:t>
            </a:r>
            <a:r>
              <a:rPr lang="en-US" altLang="zh-CN" dirty="0">
                <a:solidFill>
                  <a:srgbClr val="3F3F3F"/>
                </a:solidFill>
                <a:effectLst/>
              </a:rPr>
              <a:t>2n+1</a:t>
            </a:r>
            <a:r>
              <a:rPr lang="zh-CN" altLang="en-US" dirty="0">
                <a:solidFill>
                  <a:srgbClr val="3F3F3F"/>
                </a:solidFill>
                <a:effectLst/>
              </a:rPr>
              <a:t>的网络。虽然在</a:t>
            </a:r>
            <a:r>
              <a:rPr lang="en-US" altLang="zh-CN" dirty="0">
                <a:solidFill>
                  <a:srgbClr val="3F3F3F"/>
                </a:solidFill>
                <a:effectLst/>
              </a:rPr>
              <a:t>KA</a:t>
            </a:r>
            <a:r>
              <a:rPr lang="zh-CN" altLang="en-US" dirty="0">
                <a:solidFill>
                  <a:srgbClr val="3F3F3F"/>
                </a:solidFill>
                <a:effectLst/>
              </a:rPr>
              <a:t>表示定理中，内部函数和外部函数是分开处理的，但如果我们从计算上进行统一，会发现内部函数和外部函数实际上是一样的。它们都可以被抽象成我们现在称为</a:t>
            </a:r>
            <a:r>
              <a:rPr lang="en-US" altLang="zh-CN" dirty="0">
                <a:solidFill>
                  <a:srgbClr val="3F3F3F"/>
                </a:solidFill>
                <a:effectLst/>
              </a:rPr>
              <a:t>KAN</a:t>
            </a:r>
            <a:r>
              <a:rPr lang="zh-CN" altLang="en-US" dirty="0">
                <a:solidFill>
                  <a:srgbClr val="3F3F3F"/>
                </a:solidFill>
                <a:effectLst/>
              </a:rPr>
              <a:t>层的结构：第一层实际上是一个</a:t>
            </a:r>
            <a:r>
              <a:rPr lang="en-US" altLang="zh-CN" dirty="0">
                <a:solidFill>
                  <a:srgbClr val="3F3F3F"/>
                </a:solidFill>
                <a:effectLst/>
              </a:rPr>
              <a:t>5×2</a:t>
            </a:r>
            <a:r>
              <a:rPr lang="zh-CN" altLang="en-US" dirty="0">
                <a:solidFill>
                  <a:srgbClr val="3F3F3F"/>
                </a:solidFill>
                <a:effectLst/>
              </a:rPr>
              <a:t>的</a:t>
            </a:r>
            <a:r>
              <a:rPr lang="en-US" altLang="zh-CN" dirty="0">
                <a:solidFill>
                  <a:srgbClr val="3F3F3F"/>
                </a:solidFill>
                <a:effectLst/>
              </a:rPr>
              <a:t>KAN </a:t>
            </a:r>
            <a:r>
              <a:rPr lang="zh-CN" altLang="en-US" dirty="0">
                <a:solidFill>
                  <a:srgbClr val="3F3F3F"/>
                </a:solidFill>
                <a:effectLst/>
              </a:rPr>
              <a:t>层，第二层则是一个</a:t>
            </a:r>
            <a:r>
              <a:rPr lang="en-US" altLang="zh-CN" dirty="0">
                <a:solidFill>
                  <a:srgbClr val="3F3F3F"/>
                </a:solidFill>
                <a:effectLst/>
              </a:rPr>
              <a:t>1×5</a:t>
            </a:r>
            <a:r>
              <a:rPr lang="zh-CN" altLang="en-US" dirty="0">
                <a:solidFill>
                  <a:srgbClr val="3F3F3F"/>
                </a:solidFill>
                <a:effectLst/>
              </a:rPr>
              <a:t>的</a:t>
            </a:r>
            <a:r>
              <a:rPr lang="en-US" altLang="zh-CN" dirty="0">
                <a:solidFill>
                  <a:srgbClr val="3F3F3F"/>
                </a:solidFill>
                <a:effectLst/>
              </a:rPr>
              <a:t>KAN </a:t>
            </a:r>
            <a:r>
              <a:rPr lang="zh-CN" altLang="en-US" dirty="0">
                <a:solidFill>
                  <a:srgbClr val="3F3F3F"/>
                </a:solidFill>
                <a:effectLst/>
              </a:rPr>
              <a:t>层，与</a:t>
            </a:r>
            <a:r>
              <a:rPr lang="en-US" altLang="zh-CN" dirty="0">
                <a:solidFill>
                  <a:srgbClr val="3F3F3F"/>
                </a:solidFill>
                <a:effectLst/>
              </a:rPr>
              <a:t>MLP</a:t>
            </a:r>
            <a:r>
              <a:rPr lang="zh-CN" altLang="en-US" dirty="0">
                <a:solidFill>
                  <a:srgbClr val="3F3F3F"/>
                </a:solidFill>
                <a:effectLst/>
              </a:rPr>
              <a:t>中的线性层相似。</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23</a:t>
            </a:fld>
            <a:endParaRPr lang="en-US"/>
          </a:p>
        </p:txBody>
      </p:sp>
    </p:spTree>
    <p:extLst>
      <p:ext uri="{BB962C8B-B14F-4D97-AF65-F5344CB8AC3E}">
        <p14:creationId xmlns:p14="http://schemas.microsoft.com/office/powerpoint/2010/main" val="2802349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我们也刚刚意识到，</a:t>
            </a:r>
            <a:r>
              <a:rPr lang="en-US" altLang="zh-CN" dirty="0">
                <a:solidFill>
                  <a:srgbClr val="3F3F3F"/>
                </a:solidFill>
                <a:effectLst/>
              </a:rPr>
              <a:t>MLP</a:t>
            </a:r>
            <a:r>
              <a:rPr lang="zh-CN" altLang="en-US" dirty="0">
                <a:solidFill>
                  <a:srgbClr val="3F3F3F"/>
                </a:solidFill>
                <a:effectLst/>
              </a:rPr>
              <a:t>与</a:t>
            </a:r>
            <a:r>
              <a:rPr lang="en-US" altLang="zh-CN" dirty="0">
                <a:solidFill>
                  <a:srgbClr val="3F3F3F"/>
                </a:solidFill>
                <a:effectLst/>
              </a:rPr>
              <a:t>KAN</a:t>
            </a:r>
            <a:r>
              <a:rPr lang="zh-CN" altLang="en-US" dirty="0">
                <a:solidFill>
                  <a:srgbClr val="3F3F3F"/>
                </a:solidFill>
                <a:effectLst/>
              </a:rPr>
              <a:t>的主要区别在于它们对内部和外部自由度的处理方式。例如，基本粒子内部可能具有自旋等自由度，这是内部自由度。外部自由度则涉及其与外界的相互作用。在社会学中，人可以从内在品性或外部社会关系来定义。</a:t>
            </a:r>
            <a:endParaRPr lang="en-US" altLang="zh-CN" dirty="0">
              <a:solidFill>
                <a:srgbClr val="3F3F3F"/>
              </a:solidFill>
              <a:effectLst/>
            </a:endParaRPr>
          </a:p>
          <a:p>
            <a:br>
              <a:rPr lang="zh-CN" altLang="en-US" dirty="0">
                <a:solidFill>
                  <a:srgbClr val="3F3F3F"/>
                </a:solidFill>
                <a:effectLst/>
              </a:rPr>
            </a:br>
            <a:r>
              <a:rPr lang="en-US" altLang="zh-CN" dirty="0">
                <a:solidFill>
                  <a:srgbClr val="3F3F3F"/>
                </a:solidFill>
                <a:effectLst/>
              </a:rPr>
              <a:t>KAN</a:t>
            </a:r>
            <a:r>
              <a:rPr lang="zh-CN" altLang="en-US" dirty="0">
                <a:solidFill>
                  <a:srgbClr val="3F3F3F"/>
                </a:solidFill>
                <a:effectLst/>
              </a:rPr>
              <a:t>在</a:t>
            </a:r>
            <a:r>
              <a:rPr lang="en-US" altLang="zh-CN" dirty="0">
                <a:solidFill>
                  <a:srgbClr val="3F3F3F"/>
                </a:solidFill>
                <a:effectLst/>
              </a:rPr>
              <a:t>MLP</a:t>
            </a:r>
            <a:r>
              <a:rPr lang="zh-CN" altLang="en-US" dirty="0">
                <a:solidFill>
                  <a:srgbClr val="3F3F3F"/>
                </a:solidFill>
                <a:effectLst/>
              </a:rPr>
              <a:t>的基础上引入了新概念和更复杂的功能。它不仅关注连接，还关注部件的内部复杂性。</a:t>
            </a:r>
            <a:r>
              <a:rPr lang="en-US" altLang="zh-CN" dirty="0">
                <a:solidFill>
                  <a:srgbClr val="3F3F3F"/>
                </a:solidFill>
                <a:effectLst/>
              </a:rPr>
              <a:t>MLP</a:t>
            </a:r>
            <a:r>
              <a:rPr lang="zh-CN" altLang="en-US" dirty="0">
                <a:solidFill>
                  <a:srgbClr val="3F3F3F"/>
                </a:solidFill>
                <a:effectLst/>
              </a:rPr>
              <a:t>作为一个整体出现，不关心内部发生的具体过程，而是依靠复杂的连接来显现能力。而</a:t>
            </a:r>
            <a:r>
              <a:rPr lang="en-US" altLang="zh-CN" dirty="0">
                <a:solidFill>
                  <a:srgbClr val="3F3F3F"/>
                </a:solidFill>
                <a:effectLst/>
              </a:rPr>
              <a:t>KAN</a:t>
            </a:r>
            <a:r>
              <a:rPr lang="zh-CN" altLang="en-US" dirty="0">
                <a:solidFill>
                  <a:srgbClr val="3F3F3F"/>
                </a:solidFill>
                <a:effectLst/>
              </a:rPr>
              <a:t>则需要精细地设计每一部分，确保每个部分的重要性，从而简化部件之间的连接。</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从哲学角度看，这体现了还原论与整体论的区别。还原论试图将复杂世界分解为简单的基本部分，而整体论则认为某些东西作为一个整体来工作，不能简单分解。这也解释了为什么</a:t>
            </a:r>
            <a:r>
              <a:rPr lang="en-US" altLang="zh-CN" dirty="0">
                <a:solidFill>
                  <a:srgbClr val="3F3F3F"/>
                </a:solidFill>
                <a:effectLst/>
              </a:rPr>
              <a:t>KAN</a:t>
            </a:r>
            <a:r>
              <a:rPr lang="zh-CN" altLang="en-US" dirty="0">
                <a:solidFill>
                  <a:srgbClr val="3F3F3F"/>
                </a:solidFill>
                <a:effectLst/>
              </a:rPr>
              <a:t>在科学领域特别有用，因为许多科学思想基于还原论，而整体论则在现代科学中逐渐流行。</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60</a:t>
            </a:fld>
            <a:endParaRPr lang="en-US"/>
          </a:p>
        </p:txBody>
      </p:sp>
    </p:spTree>
    <p:extLst>
      <p:ext uri="{BB962C8B-B14F-4D97-AF65-F5344CB8AC3E}">
        <p14:creationId xmlns:p14="http://schemas.microsoft.com/office/powerpoint/2010/main" val="3605514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我们所讨论的</a:t>
            </a:r>
            <a:r>
              <a:rPr lang="en-US" altLang="zh-CN" dirty="0">
                <a:solidFill>
                  <a:srgbClr val="3F3F3F"/>
                </a:solidFill>
                <a:effectLst/>
              </a:rPr>
              <a:t>KAN</a:t>
            </a:r>
            <a:r>
              <a:rPr lang="zh-CN" altLang="en-US" dirty="0">
                <a:solidFill>
                  <a:srgbClr val="3F3F3F"/>
                </a:solidFill>
                <a:effectLst/>
              </a:rPr>
              <a:t>是一个人工神经网络，那么它到底有多“自然”呢？</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首先，这是一个引人入胜的问题：它有多“物理”？考虑到费曼图，它实际上更像是</a:t>
            </a:r>
            <a:r>
              <a:rPr lang="en-US" altLang="zh-CN" dirty="0">
                <a:solidFill>
                  <a:srgbClr val="3F3F3F"/>
                </a:solidFill>
                <a:effectLst/>
              </a:rPr>
              <a:t>MLP</a:t>
            </a:r>
            <a:r>
              <a:rPr lang="zh-CN" altLang="en-US" dirty="0">
                <a:solidFill>
                  <a:srgbClr val="3F3F3F"/>
                </a:solidFill>
                <a:effectLst/>
              </a:rPr>
              <a:t>。在费曼图中，粒子在边缘部分自由传播，而在节点上则发生复杂的相互作用，这与</a:t>
            </a:r>
            <a:r>
              <a:rPr lang="en-US" altLang="zh-CN" dirty="0">
                <a:solidFill>
                  <a:srgbClr val="3F3F3F"/>
                </a:solidFill>
                <a:effectLst/>
              </a:rPr>
              <a:t>MLP</a:t>
            </a:r>
            <a:r>
              <a:rPr lang="zh-CN" altLang="en-US" dirty="0">
                <a:solidFill>
                  <a:srgbClr val="3F3F3F"/>
                </a:solidFill>
                <a:effectLst/>
              </a:rPr>
              <a:t>的非线性激活函数相似。我们也在探讨是否存在一些物理过程，这些过程可能更接近</a:t>
            </a:r>
            <a:r>
              <a:rPr lang="en-US" altLang="zh-CN" dirty="0">
                <a:solidFill>
                  <a:srgbClr val="3F3F3F"/>
                </a:solidFill>
                <a:effectLst/>
              </a:rPr>
              <a:t>KAN</a:t>
            </a:r>
            <a:r>
              <a:rPr lang="zh-CN" altLang="en-US" dirty="0">
                <a:solidFill>
                  <a:srgbClr val="3F3F3F"/>
                </a:solidFill>
                <a:effectLst/>
              </a:rPr>
              <a:t>而不是</a:t>
            </a:r>
            <a:r>
              <a:rPr lang="en-US" altLang="zh-CN" dirty="0">
                <a:solidFill>
                  <a:srgbClr val="3F3F3F"/>
                </a:solidFill>
                <a:effectLst/>
              </a:rPr>
              <a:t>MLP</a:t>
            </a:r>
            <a:r>
              <a:rPr lang="zh-CN" altLang="en-US" dirty="0">
                <a:solidFill>
                  <a:srgbClr val="3F3F3F"/>
                </a:solidFill>
                <a:effectLst/>
              </a:rPr>
              <a:t>，尽管这种类比可能粗糙。</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其次，是关于</a:t>
            </a:r>
            <a:r>
              <a:rPr lang="en-US" altLang="zh-CN" dirty="0">
                <a:solidFill>
                  <a:srgbClr val="3F3F3F"/>
                </a:solidFill>
                <a:effectLst/>
              </a:rPr>
              <a:t>KAN</a:t>
            </a:r>
            <a:r>
              <a:rPr lang="zh-CN" altLang="en-US" dirty="0">
                <a:solidFill>
                  <a:srgbClr val="3F3F3F"/>
                </a:solidFill>
                <a:effectLst/>
              </a:rPr>
              <a:t>是否具有生物学特性。有一种观点认为，类似</a:t>
            </a:r>
            <a:r>
              <a:rPr lang="en-US" altLang="zh-CN" dirty="0">
                <a:solidFill>
                  <a:srgbClr val="3F3F3F"/>
                </a:solidFill>
                <a:effectLst/>
              </a:rPr>
              <a:t>MLP</a:t>
            </a:r>
            <a:r>
              <a:rPr lang="zh-CN" altLang="en-US" dirty="0">
                <a:solidFill>
                  <a:srgbClr val="3F3F3F"/>
                </a:solidFill>
                <a:effectLst/>
              </a:rPr>
              <a:t>的网络受到人脑的启发，而视网膜上的神经元则更像</a:t>
            </a:r>
            <a:r>
              <a:rPr lang="en-US" altLang="zh-CN" dirty="0">
                <a:solidFill>
                  <a:srgbClr val="3F3F3F"/>
                </a:solidFill>
                <a:effectLst/>
              </a:rPr>
              <a:t>KAN</a:t>
            </a:r>
            <a:r>
              <a:rPr lang="zh-CN" altLang="en-US" dirty="0">
                <a:solidFill>
                  <a:srgbClr val="3F3F3F"/>
                </a:solidFill>
                <a:effectLst/>
              </a:rPr>
              <a:t>。这表明，自然界中确实存在类似的机制，尽管这些机制并不是大脑中的主导机制。</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61</a:t>
            </a:fld>
            <a:endParaRPr lang="en-US"/>
          </a:p>
        </p:txBody>
      </p:sp>
    </p:spTree>
    <p:extLst>
      <p:ext uri="{BB962C8B-B14F-4D97-AF65-F5344CB8AC3E}">
        <p14:creationId xmlns:p14="http://schemas.microsoft.com/office/powerpoint/2010/main" val="39495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基于这样的类比，我们就可以更容易地构建更深层次的</a:t>
            </a:r>
            <a:r>
              <a:rPr lang="en-US" altLang="zh-CN" dirty="0">
                <a:solidFill>
                  <a:srgbClr val="3F3F3F"/>
                </a:solidFill>
                <a:effectLst/>
              </a:rPr>
              <a:t>KAN</a:t>
            </a:r>
            <a:r>
              <a:rPr lang="zh-CN" altLang="en-US" dirty="0">
                <a:solidFill>
                  <a:srgbClr val="3F3F3F"/>
                </a:solidFill>
                <a:effectLst/>
              </a:rPr>
              <a:t>网络。就像构建更深的</a:t>
            </a:r>
            <a:r>
              <a:rPr lang="en-US" altLang="zh-CN" dirty="0">
                <a:solidFill>
                  <a:srgbClr val="3F3F3F"/>
                </a:solidFill>
                <a:effectLst/>
              </a:rPr>
              <a:t>MLP</a:t>
            </a:r>
            <a:r>
              <a:rPr lang="zh-CN" altLang="en-US" dirty="0">
                <a:solidFill>
                  <a:srgbClr val="3F3F3F"/>
                </a:solidFill>
                <a:effectLst/>
              </a:rPr>
              <a:t>网络可以通过叠加更多的线性和非线性层来实现一样，堆叠更多的</a:t>
            </a:r>
            <a:r>
              <a:rPr lang="en-US" altLang="zh-CN" dirty="0">
                <a:solidFill>
                  <a:srgbClr val="3F3F3F"/>
                </a:solidFill>
                <a:effectLst/>
              </a:rPr>
              <a:t>KAN</a:t>
            </a:r>
            <a:r>
              <a:rPr lang="zh-CN" altLang="en-US" dirty="0">
                <a:solidFill>
                  <a:srgbClr val="3F3F3F"/>
                </a:solidFill>
                <a:effectLst/>
              </a:rPr>
              <a:t>层，就能构造更深的</a:t>
            </a:r>
            <a:r>
              <a:rPr lang="en-US" altLang="zh-CN" dirty="0">
                <a:solidFill>
                  <a:srgbClr val="3F3F3F"/>
                </a:solidFill>
                <a:effectLst/>
              </a:rPr>
              <a:t>KAN</a:t>
            </a:r>
            <a:r>
              <a:rPr lang="zh-CN" altLang="en-US" dirty="0">
                <a:solidFill>
                  <a:srgbClr val="3F3F3F"/>
                </a:solidFill>
                <a:effectLst/>
              </a:rPr>
              <a:t>网络。</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24</a:t>
            </a:fld>
            <a:endParaRPr lang="en-US"/>
          </a:p>
        </p:txBody>
      </p:sp>
    </p:spTree>
    <p:extLst>
      <p:ext uri="{BB962C8B-B14F-4D97-AF65-F5344CB8AC3E}">
        <p14:creationId xmlns:p14="http://schemas.microsoft.com/office/powerpoint/2010/main" val="3112026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但你可能会问，如果原始的</a:t>
            </a:r>
            <a:r>
              <a:rPr lang="en-US" altLang="zh-CN" dirty="0">
                <a:solidFill>
                  <a:srgbClr val="3F3F3F"/>
                </a:solidFill>
                <a:effectLst/>
              </a:rPr>
              <a:t>Kolmogorov</a:t>
            </a:r>
            <a:r>
              <a:rPr lang="zh-CN" altLang="en-US" dirty="0">
                <a:solidFill>
                  <a:srgbClr val="3F3F3F"/>
                </a:solidFill>
                <a:effectLst/>
              </a:rPr>
              <a:t>表示定理说一个两层的网络就可以表示所有光滑函数，为什么还要构建更深层的网络呢？</a:t>
            </a:r>
            <a:r>
              <a:rPr lang="zh-CN" altLang="en-US" b="1" dirty="0">
                <a:solidFill>
                  <a:srgbClr val="3F3F3F"/>
                </a:solidFill>
                <a:effectLst/>
              </a:rPr>
              <a:t>答案是，原始的两层结构并没有限制其激活函数是否光滑。</a:t>
            </a:r>
            <a:r>
              <a:rPr lang="zh-CN" altLang="en-US" dirty="0">
                <a:solidFill>
                  <a:srgbClr val="3F3F3F"/>
                </a:solidFill>
                <a:effectLst/>
              </a:rPr>
              <a:t>有时，这些激活函数可能需要用到非常非光滑甚至有分形行为的“病态”函数来表达。这就失去了现实意义。这在实际应用中意义不大。因此，加深网络的直观理由是希望那些原本无法被光滑表示的函数能够被光滑地表示。</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25</a:t>
            </a:fld>
            <a:endParaRPr lang="en-US"/>
          </a:p>
        </p:txBody>
      </p:sp>
    </p:spTree>
    <p:extLst>
      <p:ext uri="{BB962C8B-B14F-4D97-AF65-F5344CB8AC3E}">
        <p14:creationId xmlns:p14="http://schemas.microsoft.com/office/powerpoint/2010/main" val="2012779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b="0" i="0" dirty="0">
                    <a:solidFill>
                      <a:srgbClr val="3F3F3F"/>
                    </a:solidFill>
                    <a:effectLst/>
                    <a:latin typeface="suxingme"/>
                  </a:rPr>
                  <a:t>例如，考虑一个函数示例，如指数正弦函数 </a:t>
                </a:r>
                <a14:m>
                  <m:oMath xmlns:m="http://schemas.openxmlformats.org/officeDocument/2006/math">
                    <m:r>
                      <a:rPr lang="en-US" altLang="zh-CN" b="0" i="1" smtClean="0">
                        <a:solidFill>
                          <a:srgbClr val="3F3F3F"/>
                        </a:solidFill>
                        <a:effectLst/>
                        <a:latin typeface="Cambria Math" panose="02040503050406030204" pitchFamily="18" charset="0"/>
                      </a:rPr>
                      <m:t>𝑒𝑥𝑝</m:t>
                    </m:r>
                    <m:d>
                      <m:dPr>
                        <m:ctrlPr>
                          <a:rPr lang="en-US" altLang="zh-CN" b="0" i="1" smtClean="0">
                            <a:solidFill>
                              <a:srgbClr val="3F3F3F"/>
                            </a:solidFill>
                            <a:effectLst/>
                            <a:latin typeface="Cambria Math" panose="02040503050406030204" pitchFamily="18" charset="0"/>
                          </a:rPr>
                        </m:ctrlPr>
                      </m:dPr>
                      <m:e>
                        <m:func>
                          <m:funcPr>
                            <m:ctrlPr>
                              <a:rPr lang="en-US" altLang="zh-CN" b="0" i="1" smtClean="0">
                                <a:solidFill>
                                  <a:srgbClr val="3F3F3F"/>
                                </a:solidFill>
                                <a:effectLst/>
                                <a:latin typeface="Cambria Math" panose="02040503050406030204" pitchFamily="18" charset="0"/>
                              </a:rPr>
                            </m:ctrlPr>
                          </m:funcPr>
                          <m:fName>
                            <m:r>
                              <m:rPr>
                                <m:sty m:val="p"/>
                              </m:rPr>
                              <a:rPr lang="en-US" altLang="zh-CN" b="0" i="0" smtClean="0">
                                <a:solidFill>
                                  <a:srgbClr val="3F3F3F"/>
                                </a:solidFill>
                                <a:effectLst/>
                                <a:latin typeface="Cambria Math" panose="02040503050406030204" pitchFamily="18" charset="0"/>
                              </a:rPr>
                              <m:t>sin</m:t>
                            </m:r>
                          </m:fName>
                          <m:e>
                            <m:d>
                              <m:dPr>
                                <m:ctrlPr>
                                  <a:rPr lang="en-US" altLang="zh-CN" b="0" i="1" smtClean="0">
                                    <a:solidFill>
                                      <a:srgbClr val="3F3F3F"/>
                                    </a:solidFill>
                                    <a:effectLst/>
                                    <a:latin typeface="Cambria Math" panose="02040503050406030204" pitchFamily="18" charset="0"/>
                                  </a:rPr>
                                </m:ctrlPr>
                              </m:dPr>
                              <m:e>
                                <m:sSubSup>
                                  <m:sSubSupPr>
                                    <m:ctrlPr>
                                      <a:rPr lang="en-US" altLang="zh-CN" b="0" i="1" smtClean="0">
                                        <a:solidFill>
                                          <a:srgbClr val="3F3F3F"/>
                                        </a:solidFill>
                                        <a:effectLst/>
                                        <a:latin typeface="Cambria Math" panose="02040503050406030204" pitchFamily="18" charset="0"/>
                                      </a:rPr>
                                    </m:ctrlPr>
                                  </m:sSubSupPr>
                                  <m:e>
                                    <m:r>
                                      <a:rPr lang="en-US" altLang="zh-CN" b="0" i="1" smtClean="0">
                                        <a:solidFill>
                                          <a:srgbClr val="3F3F3F"/>
                                        </a:solidFill>
                                        <a:effectLst/>
                                        <a:latin typeface="Cambria Math" panose="02040503050406030204" pitchFamily="18" charset="0"/>
                                      </a:rPr>
                                      <m:t>𝑥</m:t>
                                    </m:r>
                                  </m:e>
                                  <m:sub>
                                    <m:r>
                                      <a:rPr lang="en-US" altLang="zh-CN" b="0" i="1" smtClean="0">
                                        <a:solidFill>
                                          <a:srgbClr val="3F3F3F"/>
                                        </a:solidFill>
                                        <a:effectLst/>
                                        <a:latin typeface="Cambria Math" panose="02040503050406030204" pitchFamily="18" charset="0"/>
                                      </a:rPr>
                                      <m:t>1</m:t>
                                    </m:r>
                                  </m:sub>
                                  <m:sup>
                                    <m:r>
                                      <a:rPr lang="en-US" altLang="zh-CN" b="0" i="1" smtClean="0">
                                        <a:solidFill>
                                          <a:srgbClr val="3F3F3F"/>
                                        </a:solidFill>
                                        <a:effectLst/>
                                        <a:latin typeface="Cambria Math" panose="02040503050406030204" pitchFamily="18" charset="0"/>
                                      </a:rPr>
                                      <m:t>2</m:t>
                                    </m:r>
                                  </m:sup>
                                </m:sSubSup>
                                <m:r>
                                  <a:rPr lang="en-US" altLang="zh-CN" b="0" i="1" smtClean="0">
                                    <a:solidFill>
                                      <a:srgbClr val="3F3F3F"/>
                                    </a:solidFill>
                                    <a:effectLst/>
                                    <a:latin typeface="Cambria Math" panose="02040503050406030204" pitchFamily="18" charset="0"/>
                                  </a:rPr>
                                  <m:t>+</m:t>
                                </m:r>
                                <m:sSubSup>
                                  <m:sSubSupPr>
                                    <m:ctrlPr>
                                      <a:rPr lang="en-US" altLang="zh-CN" b="0" i="1" smtClean="0">
                                        <a:solidFill>
                                          <a:srgbClr val="3F3F3F"/>
                                        </a:solidFill>
                                        <a:effectLst/>
                                        <a:latin typeface="Cambria Math" panose="02040503050406030204" pitchFamily="18" charset="0"/>
                                      </a:rPr>
                                    </m:ctrlPr>
                                  </m:sSubSupPr>
                                  <m:e>
                                    <m:r>
                                      <a:rPr lang="en-US" altLang="zh-CN" b="0" i="1" smtClean="0">
                                        <a:solidFill>
                                          <a:srgbClr val="3F3F3F"/>
                                        </a:solidFill>
                                        <a:effectLst/>
                                        <a:latin typeface="Cambria Math" panose="02040503050406030204" pitchFamily="18" charset="0"/>
                                      </a:rPr>
                                      <m:t>𝑥</m:t>
                                    </m:r>
                                  </m:e>
                                  <m:sub>
                                    <m:r>
                                      <a:rPr lang="en-US" altLang="zh-CN" b="0" i="1" smtClean="0">
                                        <a:solidFill>
                                          <a:srgbClr val="3F3F3F"/>
                                        </a:solidFill>
                                        <a:effectLst/>
                                        <a:latin typeface="Cambria Math" panose="02040503050406030204" pitchFamily="18" charset="0"/>
                                      </a:rPr>
                                      <m:t>2</m:t>
                                    </m:r>
                                  </m:sub>
                                  <m:sup>
                                    <m:r>
                                      <a:rPr lang="en-US" altLang="zh-CN" b="0" i="1" smtClean="0">
                                        <a:solidFill>
                                          <a:srgbClr val="3F3F3F"/>
                                        </a:solidFill>
                                        <a:effectLst/>
                                        <a:latin typeface="Cambria Math" panose="02040503050406030204" pitchFamily="18" charset="0"/>
                                      </a:rPr>
                                      <m:t>2</m:t>
                                    </m:r>
                                  </m:sup>
                                </m:sSubSup>
                              </m:e>
                            </m:d>
                          </m:e>
                        </m:func>
                        <m:r>
                          <a:rPr lang="en-US" altLang="zh-CN" b="0" i="1" smtClean="0">
                            <a:solidFill>
                              <a:srgbClr val="3F3F3F"/>
                            </a:solidFill>
                            <a:effectLst/>
                            <a:latin typeface="Cambria Math" panose="02040503050406030204" pitchFamily="18" charset="0"/>
                            <a:ea typeface="Cambria Math" panose="02040503050406030204" pitchFamily="18" charset="0"/>
                          </a:rPr>
                          <m:t>+</m:t>
                        </m:r>
                        <m:func>
                          <m:funcPr>
                            <m:ctrlPr>
                              <a:rPr lang="en-US" altLang="zh-CN" b="0" i="1" smtClean="0">
                                <a:solidFill>
                                  <a:srgbClr val="3F3F3F"/>
                                </a:solidFill>
                                <a:effectLst/>
                                <a:latin typeface="Cambria Math" panose="02040503050406030204" pitchFamily="18" charset="0"/>
                                <a:ea typeface="Cambria Math" panose="02040503050406030204" pitchFamily="18" charset="0"/>
                              </a:rPr>
                            </m:ctrlPr>
                          </m:funcPr>
                          <m:fName>
                            <m:r>
                              <m:rPr>
                                <m:sty m:val="p"/>
                              </m:rPr>
                              <a:rPr lang="en-US" altLang="zh-CN" b="0" i="0" smtClean="0">
                                <a:solidFill>
                                  <a:srgbClr val="3F3F3F"/>
                                </a:solidFill>
                                <a:effectLst/>
                                <a:latin typeface="Cambria Math" panose="02040503050406030204" pitchFamily="18" charset="0"/>
                                <a:ea typeface="Cambria Math" panose="02040503050406030204" pitchFamily="18" charset="0"/>
                              </a:rPr>
                              <m:t>sin</m:t>
                            </m:r>
                          </m:fName>
                          <m:e>
                            <m:d>
                              <m:dPr>
                                <m:ctrlPr>
                                  <a:rPr lang="en-US" altLang="zh-CN" b="0" i="1" smtClean="0">
                                    <a:solidFill>
                                      <a:srgbClr val="3F3F3F"/>
                                    </a:solidFill>
                                    <a:effectLst/>
                                    <a:latin typeface="Cambria Math" panose="02040503050406030204" pitchFamily="18" charset="0"/>
                                    <a:ea typeface="Cambria Math" panose="02040503050406030204" pitchFamily="18" charset="0"/>
                                  </a:rPr>
                                </m:ctrlPr>
                              </m:dPr>
                              <m:e>
                                <m:sSubSup>
                                  <m:sSubSupPr>
                                    <m:ctrlPr>
                                      <a:rPr lang="en-US" altLang="zh-CN" b="0" i="1" smtClean="0">
                                        <a:solidFill>
                                          <a:srgbClr val="3F3F3F"/>
                                        </a:solidFill>
                                        <a:effectLst/>
                                        <a:latin typeface="Cambria Math" panose="02040503050406030204" pitchFamily="18" charset="0"/>
                                        <a:ea typeface="Cambria Math" panose="02040503050406030204" pitchFamily="18" charset="0"/>
                                      </a:rPr>
                                    </m:ctrlPr>
                                  </m:sSubSupPr>
                                  <m:e>
                                    <m:r>
                                      <a:rPr lang="en-US" altLang="zh-CN" b="0" i="1" smtClean="0">
                                        <a:solidFill>
                                          <a:srgbClr val="3F3F3F"/>
                                        </a:solidFill>
                                        <a:effectLst/>
                                        <a:latin typeface="Cambria Math" panose="02040503050406030204" pitchFamily="18" charset="0"/>
                                        <a:ea typeface="Cambria Math" panose="02040503050406030204" pitchFamily="18" charset="0"/>
                                      </a:rPr>
                                      <m:t>𝑥</m:t>
                                    </m:r>
                                  </m:e>
                                  <m:sub>
                                    <m:r>
                                      <a:rPr lang="en-US" altLang="zh-CN" b="0" i="1" smtClean="0">
                                        <a:solidFill>
                                          <a:srgbClr val="3F3F3F"/>
                                        </a:solidFill>
                                        <a:effectLst/>
                                        <a:latin typeface="Cambria Math" panose="02040503050406030204" pitchFamily="18" charset="0"/>
                                        <a:ea typeface="Cambria Math" panose="02040503050406030204" pitchFamily="18" charset="0"/>
                                      </a:rPr>
                                      <m:t>3</m:t>
                                    </m:r>
                                  </m:sub>
                                  <m:sup>
                                    <m:r>
                                      <a:rPr lang="en-US" altLang="zh-CN" b="0" i="1" smtClean="0">
                                        <a:solidFill>
                                          <a:srgbClr val="3F3F3F"/>
                                        </a:solidFill>
                                        <a:effectLst/>
                                        <a:latin typeface="Cambria Math" panose="02040503050406030204" pitchFamily="18" charset="0"/>
                                        <a:ea typeface="Cambria Math" panose="02040503050406030204" pitchFamily="18" charset="0"/>
                                      </a:rPr>
                                      <m:t>2</m:t>
                                    </m:r>
                                  </m:sup>
                                </m:sSubSup>
                                <m:r>
                                  <a:rPr lang="en-US" altLang="zh-CN" b="0" i="1" smtClean="0">
                                    <a:solidFill>
                                      <a:srgbClr val="3F3F3F"/>
                                    </a:solidFill>
                                    <a:effectLst/>
                                    <a:latin typeface="Cambria Math" panose="02040503050406030204" pitchFamily="18" charset="0"/>
                                    <a:ea typeface="Cambria Math" panose="02040503050406030204" pitchFamily="18" charset="0"/>
                                  </a:rPr>
                                  <m:t>+</m:t>
                                </m:r>
                                <m:sSubSup>
                                  <m:sSubSupPr>
                                    <m:ctrlPr>
                                      <a:rPr lang="en-US" altLang="zh-CN" b="0" i="1" smtClean="0">
                                        <a:solidFill>
                                          <a:srgbClr val="3F3F3F"/>
                                        </a:solidFill>
                                        <a:effectLst/>
                                        <a:latin typeface="Cambria Math" panose="02040503050406030204" pitchFamily="18" charset="0"/>
                                        <a:ea typeface="Cambria Math" panose="02040503050406030204" pitchFamily="18" charset="0"/>
                                      </a:rPr>
                                    </m:ctrlPr>
                                  </m:sSubSupPr>
                                  <m:e>
                                    <m:r>
                                      <a:rPr lang="en-US" altLang="zh-CN" b="0" i="1" smtClean="0">
                                        <a:solidFill>
                                          <a:srgbClr val="3F3F3F"/>
                                        </a:solidFill>
                                        <a:effectLst/>
                                        <a:latin typeface="Cambria Math" panose="02040503050406030204" pitchFamily="18" charset="0"/>
                                        <a:ea typeface="Cambria Math" panose="02040503050406030204" pitchFamily="18" charset="0"/>
                                      </a:rPr>
                                      <m:t>𝑥</m:t>
                                    </m:r>
                                  </m:e>
                                  <m:sub>
                                    <m:r>
                                      <a:rPr lang="en-US" altLang="zh-CN" b="0" i="1" smtClean="0">
                                        <a:solidFill>
                                          <a:srgbClr val="3F3F3F"/>
                                        </a:solidFill>
                                        <a:effectLst/>
                                        <a:latin typeface="Cambria Math" panose="02040503050406030204" pitchFamily="18" charset="0"/>
                                        <a:ea typeface="Cambria Math" panose="02040503050406030204" pitchFamily="18" charset="0"/>
                                      </a:rPr>
                                      <m:t>4</m:t>
                                    </m:r>
                                  </m:sub>
                                  <m:sup>
                                    <m:r>
                                      <a:rPr lang="en-US" altLang="zh-CN" b="0" i="1" smtClean="0">
                                        <a:solidFill>
                                          <a:srgbClr val="3F3F3F"/>
                                        </a:solidFill>
                                        <a:effectLst/>
                                        <a:latin typeface="Cambria Math" panose="02040503050406030204" pitchFamily="18" charset="0"/>
                                        <a:ea typeface="Cambria Math" panose="02040503050406030204" pitchFamily="18" charset="0"/>
                                      </a:rPr>
                                      <m:t>2</m:t>
                                    </m:r>
                                  </m:sup>
                                </m:sSubSup>
                              </m:e>
                            </m:d>
                          </m:e>
                        </m:func>
                      </m:e>
                    </m:d>
                  </m:oMath>
                </a14:m>
                <a:r>
                  <a:rPr lang="zh-CN" altLang="en-US" b="0" i="0" dirty="0">
                    <a:solidFill>
                      <a:srgbClr val="3F3F3F"/>
                    </a:solidFill>
                    <a:effectLst/>
                    <a:latin typeface="suxingme"/>
                  </a:rPr>
                  <a:t>。如果要建立一个能够表达这个函数的模型，至少需要三层非线性网络：第一层进行平方运算，第二层应用正弦函数，第三层进行指数运算。这表明，即使是简单的几何函数也可能需要复杂的网络结构来精确表达。接下来，我们可以看到，训练过程中网络能够学习并模拟这些基本的数学函数。例如，在三层网络中，第一层学习平方运算，第二层学习正弦函数，第三层学习指数运算。这种方式展示了网络的学习能力和其对复杂函数的逼近能力。</a:t>
                </a:r>
                <a:endParaRPr lang="en-US" dirty="0"/>
              </a:p>
            </p:txBody>
          </p:sp>
        </mc:Choice>
        <mc:Fallback>
          <p:sp>
            <p:nvSpPr>
              <p:cNvPr id="3" name="备注占位符 2"/>
              <p:cNvSpPr>
                <a:spLocks noGrp="1"/>
              </p:cNvSpPr>
              <p:nvPr>
                <p:ph type="body" idx="1"/>
              </p:nvPr>
            </p:nvSpPr>
            <p:spPr/>
            <p:txBody>
              <a:bodyPr/>
              <a:lstStyle/>
              <a:p>
                <a:r>
                  <a:rPr lang="zh-CN" altLang="en-US" b="0" i="0" dirty="0">
                    <a:solidFill>
                      <a:srgbClr val="3F3F3F"/>
                    </a:solidFill>
                    <a:effectLst/>
                    <a:latin typeface="suxingme"/>
                  </a:rPr>
                  <a:t>例如，考虑一个函数示例，如指数正弦函数 </a:t>
                </a:r>
                <a:r>
                  <a:rPr lang="en-US" altLang="zh-CN" b="0" i="0">
                    <a:solidFill>
                      <a:srgbClr val="3F3F3F"/>
                    </a:solidFill>
                    <a:effectLst/>
                    <a:latin typeface="Cambria Math" panose="02040503050406030204" pitchFamily="18" charset="0"/>
                  </a:rPr>
                  <a:t>𝑒𝑥𝑝(sin⁡(𝑥_1^2+𝑥_2^2 )</a:t>
                </a:r>
                <a:r>
                  <a:rPr lang="en-US" altLang="zh-CN" b="0" i="0">
                    <a:solidFill>
                      <a:srgbClr val="3F3F3F"/>
                    </a:solidFill>
                    <a:effectLst/>
                    <a:latin typeface="Cambria Math" panose="02040503050406030204" pitchFamily="18" charset="0"/>
                    <a:ea typeface="Cambria Math" panose="02040503050406030204" pitchFamily="18" charset="0"/>
                  </a:rPr>
                  <a:t>+sin⁡(𝑥_3^2+𝑥_4^2 ) )</a:t>
                </a:r>
                <a:r>
                  <a:rPr lang="zh-CN" altLang="en-US" b="0" i="0" dirty="0">
                    <a:solidFill>
                      <a:srgbClr val="3F3F3F"/>
                    </a:solidFill>
                    <a:effectLst/>
                    <a:latin typeface="suxingme"/>
                  </a:rPr>
                  <a:t>。如果要建立一个能够表达这个函数的模型，至少需要三层非线性网络：第一层进行平方运算，第二层应用正弦函数，第三层进行指数运算。这表明，即使是简单的几何函数也可能需要复杂的网络结构来精确表达。接下来，我们可以看到，训练过程中网络能够学习并模拟这些基本的数学函数。例如，在三层网络中，第一层学习平方运算，第二层学习正弦函数，第三层学习指数运算。这种方式展示了网络的学习能力和其对复杂函数的逼近能力。</a:t>
                </a:r>
                <a:endParaRPr lang="en-US" dirty="0"/>
              </a:p>
            </p:txBody>
          </p:sp>
        </mc:Fallback>
      </mc:AlternateContent>
      <p:sp>
        <p:nvSpPr>
          <p:cNvPr id="4" name="灯片编号占位符 3"/>
          <p:cNvSpPr>
            <a:spLocks noGrp="1"/>
          </p:cNvSpPr>
          <p:nvPr>
            <p:ph type="sldNum" sz="quarter" idx="5"/>
          </p:nvPr>
        </p:nvSpPr>
        <p:spPr/>
        <p:txBody>
          <a:bodyPr/>
          <a:lstStyle/>
          <a:p>
            <a:fld id="{43ABABED-3814-4D7E-8C16-050EC1D930CB}" type="slidenum">
              <a:rPr lang="en-US" smtClean="0"/>
              <a:t>26</a:t>
            </a:fld>
            <a:endParaRPr lang="en-US"/>
          </a:p>
        </p:txBody>
      </p:sp>
    </p:spTree>
    <p:extLst>
      <p:ext uri="{BB962C8B-B14F-4D97-AF65-F5344CB8AC3E}">
        <p14:creationId xmlns:p14="http://schemas.microsoft.com/office/powerpoint/2010/main" val="194310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这里展示了</a:t>
            </a:r>
            <a:r>
              <a:rPr lang="en-US" altLang="zh-CN" dirty="0">
                <a:solidFill>
                  <a:srgbClr val="3F3F3F"/>
                </a:solidFill>
                <a:effectLst/>
              </a:rPr>
              <a:t>MLP</a:t>
            </a:r>
            <a:r>
              <a:rPr lang="zh-CN" altLang="en-US" dirty="0">
                <a:solidFill>
                  <a:srgbClr val="3F3F3F"/>
                </a:solidFill>
                <a:effectLst/>
              </a:rPr>
              <a:t>和</a:t>
            </a:r>
            <a:r>
              <a:rPr lang="en-US" altLang="zh-CN" dirty="0">
                <a:solidFill>
                  <a:srgbClr val="3F3F3F"/>
                </a:solidFill>
                <a:effectLst/>
              </a:rPr>
              <a:t>KAN</a:t>
            </a:r>
            <a:r>
              <a:rPr lang="zh-CN" altLang="en-US" dirty="0">
                <a:solidFill>
                  <a:srgbClr val="3F3F3F"/>
                </a:solidFill>
                <a:effectLst/>
              </a:rPr>
              <a:t>网络在结构上有一定的对应关系。</a:t>
            </a:r>
            <a:r>
              <a:rPr lang="en-US" altLang="zh-CN" dirty="0">
                <a:solidFill>
                  <a:srgbClr val="3F3F3F"/>
                </a:solidFill>
                <a:effectLst/>
              </a:rPr>
              <a:t>MLP</a:t>
            </a:r>
            <a:r>
              <a:rPr lang="zh-CN" altLang="en-US" dirty="0">
                <a:solidFill>
                  <a:srgbClr val="3F3F3F"/>
                </a:solidFill>
                <a:effectLst/>
              </a:rPr>
              <a:t>的数学基础是全局逼近定理</a:t>
            </a:r>
            <a:r>
              <a:rPr lang="zh-CN" altLang="en-US" dirty="0">
                <a:solidFill>
                  <a:srgbClr val="888888"/>
                </a:solidFill>
                <a:effectLst/>
              </a:rPr>
              <a:t>（</a:t>
            </a:r>
            <a:r>
              <a:rPr lang="en-US" altLang="zh-CN" dirty="0">
                <a:solidFill>
                  <a:srgbClr val="888888"/>
                </a:solidFill>
                <a:effectLst/>
              </a:rPr>
              <a:t>universal approximation theorem</a:t>
            </a:r>
            <a:r>
              <a:rPr lang="zh-CN" altLang="en-US" dirty="0">
                <a:solidFill>
                  <a:srgbClr val="888888"/>
                </a:solidFill>
                <a:effectLst/>
              </a:rPr>
              <a:t>）</a:t>
            </a:r>
            <a:r>
              <a:rPr lang="zh-CN" altLang="en-US" dirty="0">
                <a:solidFill>
                  <a:srgbClr val="3F3F3F"/>
                </a:solidFill>
                <a:effectLst/>
              </a:rPr>
              <a:t>，而</a:t>
            </a:r>
            <a:r>
              <a:rPr lang="en-US" altLang="zh-CN" dirty="0">
                <a:solidFill>
                  <a:srgbClr val="3F3F3F"/>
                </a:solidFill>
                <a:effectLst/>
              </a:rPr>
              <a:t>KAN</a:t>
            </a:r>
            <a:r>
              <a:rPr lang="zh-CN" altLang="en-US" dirty="0">
                <a:solidFill>
                  <a:srgbClr val="3F3F3F"/>
                </a:solidFill>
                <a:effectLst/>
              </a:rPr>
              <a:t>的基础则是</a:t>
            </a:r>
            <a:r>
              <a:rPr lang="en-US" altLang="zh-CN" dirty="0">
                <a:solidFill>
                  <a:srgbClr val="3F3F3F"/>
                </a:solidFill>
                <a:effectLst/>
              </a:rPr>
              <a:t>KA</a:t>
            </a:r>
            <a:r>
              <a:rPr lang="zh-CN" altLang="en-US" dirty="0">
                <a:solidFill>
                  <a:srgbClr val="3F3F3F"/>
                </a:solidFill>
                <a:effectLst/>
              </a:rPr>
              <a:t>表示定理。尽管两者都能实现函数逼近，但在它们的实现方式和理论基础上存在显著差异。全局逼近定理指出，一个含有足够多神经元的前馈神经网络可以逼近任何复杂的连续函数，无论这个函数有多少个输入变量。全局逼近定理强调了需要足够宽</a:t>
            </a:r>
            <a:r>
              <a:rPr lang="zh-CN" altLang="en-US" dirty="0">
                <a:solidFill>
                  <a:srgbClr val="888888"/>
                </a:solidFill>
                <a:effectLst/>
              </a:rPr>
              <a:t>（</a:t>
            </a:r>
            <a:r>
              <a:rPr lang="en-US" altLang="zh-CN" dirty="0">
                <a:solidFill>
                  <a:srgbClr val="888888"/>
                </a:solidFill>
                <a:effectLst/>
              </a:rPr>
              <a:t>n</a:t>
            </a:r>
            <a:r>
              <a:rPr lang="zh-CN" altLang="en-US" dirty="0">
                <a:solidFill>
                  <a:srgbClr val="888888"/>
                </a:solidFill>
                <a:effectLst/>
              </a:rPr>
              <a:t>足够大）</a:t>
            </a:r>
            <a:r>
              <a:rPr lang="zh-CN" altLang="en-US" dirty="0">
                <a:solidFill>
                  <a:srgbClr val="3F3F3F"/>
                </a:solidFill>
                <a:effectLst/>
              </a:rPr>
              <a:t>的网络，才能实现输出与目标函数之间较低的误差，理论上无穷高的精度需要用无穷宽的网络来实现。而</a:t>
            </a:r>
            <a:r>
              <a:rPr lang="en-US" altLang="zh-CN" dirty="0">
                <a:solidFill>
                  <a:srgbClr val="3F3F3F"/>
                </a:solidFill>
                <a:effectLst/>
              </a:rPr>
              <a:t>KA</a:t>
            </a:r>
            <a:r>
              <a:rPr lang="zh-CN" altLang="en-US" dirty="0">
                <a:solidFill>
                  <a:srgbClr val="3F3F3F"/>
                </a:solidFill>
                <a:effectLst/>
              </a:rPr>
              <a:t>表示定理则表明，可以用有限大小的网络实现无限精度的逼近，虽然这种逼近可能依赖于非光滑的激活函数。</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这不意味着</a:t>
            </a:r>
            <a:r>
              <a:rPr lang="en-US" altLang="zh-CN" dirty="0">
                <a:solidFill>
                  <a:srgbClr val="3F3F3F"/>
                </a:solidFill>
                <a:effectLst/>
              </a:rPr>
              <a:t>Kolmogorov</a:t>
            </a:r>
            <a:r>
              <a:rPr lang="zh-CN" altLang="en-US" dirty="0">
                <a:solidFill>
                  <a:srgbClr val="3F3F3F"/>
                </a:solidFill>
                <a:effectLst/>
              </a:rPr>
              <a:t>网络一定优于</a:t>
            </a:r>
            <a:r>
              <a:rPr lang="en-US" altLang="zh-CN" dirty="0">
                <a:solidFill>
                  <a:srgbClr val="3F3F3F"/>
                </a:solidFill>
                <a:effectLst/>
              </a:rPr>
              <a:t>MLP</a:t>
            </a:r>
            <a:r>
              <a:rPr lang="zh-CN" altLang="en-US" dirty="0">
                <a:solidFill>
                  <a:srgbClr val="3F3F3F"/>
                </a:solidFill>
                <a:effectLst/>
              </a:rPr>
              <a:t>，因为</a:t>
            </a:r>
            <a:r>
              <a:rPr lang="en-US" altLang="zh-CN" dirty="0">
                <a:solidFill>
                  <a:srgbClr val="3F3F3F"/>
                </a:solidFill>
                <a:effectLst/>
              </a:rPr>
              <a:t>Kolmogorov</a:t>
            </a:r>
            <a:r>
              <a:rPr lang="zh-CN" altLang="en-US" dirty="0">
                <a:solidFill>
                  <a:srgbClr val="3F3F3F"/>
                </a:solidFill>
                <a:effectLst/>
              </a:rPr>
              <a:t>网络的激活函数不一定是光滑的，需要看具体情况。例如当一个函数</a:t>
            </a:r>
            <a:r>
              <a:rPr lang="zh-CN" altLang="en-US" dirty="0">
                <a:solidFill>
                  <a:srgbClr val="888888"/>
                </a:solidFill>
                <a:effectLst/>
              </a:rPr>
              <a:t>（尤其科学中许多符号函数）</a:t>
            </a:r>
            <a:r>
              <a:rPr lang="zh-CN" altLang="en-US" dirty="0">
                <a:solidFill>
                  <a:srgbClr val="3F3F3F"/>
                </a:solidFill>
                <a:effectLst/>
              </a:rPr>
              <a:t>能被</a:t>
            </a:r>
            <a:r>
              <a:rPr lang="en-US" altLang="zh-CN" dirty="0">
                <a:solidFill>
                  <a:srgbClr val="3F3F3F"/>
                </a:solidFill>
                <a:effectLst/>
              </a:rPr>
              <a:t>KA</a:t>
            </a:r>
            <a:r>
              <a:rPr lang="zh-CN" altLang="en-US" dirty="0">
                <a:solidFill>
                  <a:srgbClr val="3F3F3F"/>
                </a:solidFill>
                <a:effectLst/>
              </a:rPr>
              <a:t>表示定理严格表达，那么</a:t>
            </a:r>
            <a:r>
              <a:rPr lang="en-US" altLang="zh-CN" dirty="0">
                <a:solidFill>
                  <a:srgbClr val="3F3F3F"/>
                </a:solidFill>
                <a:effectLst/>
              </a:rPr>
              <a:t>KAN</a:t>
            </a:r>
            <a:r>
              <a:rPr lang="zh-CN" altLang="en-US" dirty="0">
                <a:solidFill>
                  <a:srgbClr val="3F3F3F"/>
                </a:solidFill>
                <a:effectLst/>
              </a:rPr>
              <a:t>网络可能提供比</a:t>
            </a:r>
            <a:r>
              <a:rPr lang="en-US" altLang="zh-CN" dirty="0">
                <a:solidFill>
                  <a:srgbClr val="3F3F3F"/>
                </a:solidFill>
                <a:effectLst/>
              </a:rPr>
              <a:t>MLP</a:t>
            </a:r>
            <a:r>
              <a:rPr lang="zh-CN" altLang="en-US" dirty="0">
                <a:solidFill>
                  <a:srgbClr val="3F3F3F"/>
                </a:solidFill>
                <a:effectLst/>
              </a:rPr>
              <a:t>更紧致和更可解释的表达方式。如图</a:t>
            </a:r>
            <a:r>
              <a:rPr lang="en-US" altLang="zh-CN" dirty="0">
                <a:solidFill>
                  <a:srgbClr val="3F3F3F"/>
                </a:solidFill>
                <a:effectLst/>
              </a:rPr>
              <a:t>(a)</a:t>
            </a:r>
            <a:r>
              <a:rPr lang="zh-CN" altLang="en-US" dirty="0">
                <a:solidFill>
                  <a:srgbClr val="3F3F3F"/>
                </a:solidFill>
                <a:effectLst/>
              </a:rPr>
              <a:t>和</a:t>
            </a:r>
            <a:r>
              <a:rPr lang="en-US" altLang="zh-CN" dirty="0">
                <a:solidFill>
                  <a:srgbClr val="3F3F3F"/>
                </a:solidFill>
                <a:effectLst/>
              </a:rPr>
              <a:t>(b)</a:t>
            </a:r>
            <a:r>
              <a:rPr lang="zh-CN" altLang="en-US" dirty="0">
                <a:solidFill>
                  <a:srgbClr val="3F3F3F"/>
                </a:solidFill>
                <a:effectLst/>
              </a:rPr>
              <a:t>所示，我们比较了两层</a:t>
            </a:r>
            <a:r>
              <a:rPr lang="en-US" altLang="zh-CN" dirty="0">
                <a:solidFill>
                  <a:srgbClr val="3F3F3F"/>
                </a:solidFill>
                <a:effectLst/>
              </a:rPr>
              <a:t>MLP</a:t>
            </a:r>
            <a:r>
              <a:rPr lang="zh-CN" altLang="en-US" dirty="0">
                <a:solidFill>
                  <a:srgbClr val="3F3F3F"/>
                </a:solidFill>
                <a:effectLst/>
              </a:rPr>
              <a:t>和两层</a:t>
            </a:r>
            <a:r>
              <a:rPr lang="en-US" altLang="zh-CN" dirty="0">
                <a:solidFill>
                  <a:srgbClr val="3F3F3F"/>
                </a:solidFill>
                <a:effectLst/>
              </a:rPr>
              <a:t>KAN</a:t>
            </a:r>
            <a:r>
              <a:rPr lang="zh-CN" altLang="en-US" dirty="0">
                <a:solidFill>
                  <a:srgbClr val="3F3F3F"/>
                </a:solidFill>
                <a:effectLst/>
              </a:rPr>
              <a:t>的结构。对于</a:t>
            </a:r>
            <a:r>
              <a:rPr lang="en-US" altLang="zh-CN" dirty="0">
                <a:solidFill>
                  <a:srgbClr val="3F3F3F"/>
                </a:solidFill>
                <a:effectLst/>
              </a:rPr>
              <a:t>MLP</a:t>
            </a:r>
            <a:r>
              <a:rPr lang="zh-CN" altLang="en-US" dirty="0">
                <a:solidFill>
                  <a:srgbClr val="3F3F3F"/>
                </a:solidFill>
                <a:effectLst/>
              </a:rPr>
              <a:t>，激活函数固定在节点上，一些</a:t>
            </a:r>
            <a:r>
              <a:rPr lang="en-US" altLang="zh-CN" dirty="0">
                <a:solidFill>
                  <a:srgbClr val="3F3F3F"/>
                </a:solidFill>
                <a:effectLst/>
              </a:rPr>
              <a:t>MLP</a:t>
            </a:r>
            <a:r>
              <a:rPr lang="zh-CN" altLang="en-US" dirty="0">
                <a:solidFill>
                  <a:srgbClr val="3F3F3F"/>
                </a:solidFill>
                <a:effectLst/>
              </a:rPr>
              <a:t>架构的激活函数是可学的；对于</a:t>
            </a:r>
            <a:r>
              <a:rPr lang="en-US" altLang="zh-CN" dirty="0">
                <a:solidFill>
                  <a:srgbClr val="3F3F3F"/>
                </a:solidFill>
                <a:effectLst/>
              </a:rPr>
              <a:t>KAN</a:t>
            </a:r>
            <a:r>
              <a:rPr lang="zh-CN" altLang="en-US" dirty="0">
                <a:solidFill>
                  <a:srgbClr val="3F3F3F"/>
                </a:solidFill>
                <a:effectLst/>
              </a:rPr>
              <a:t>，激活函数设置在边上，是可学习的，而节点上的操作则相对简单，就是线性组合，把所有输入加起来。图</a:t>
            </a:r>
            <a:r>
              <a:rPr lang="en-US" altLang="zh-CN" dirty="0">
                <a:solidFill>
                  <a:srgbClr val="3F3F3F"/>
                </a:solidFill>
                <a:effectLst/>
              </a:rPr>
              <a:t>(c)</a:t>
            </a:r>
            <a:r>
              <a:rPr lang="zh-CN" altLang="en-US" dirty="0">
                <a:solidFill>
                  <a:srgbClr val="3F3F3F"/>
                </a:solidFill>
                <a:effectLst/>
              </a:rPr>
              <a:t>和</a:t>
            </a:r>
            <a:r>
              <a:rPr lang="en-US" altLang="zh-CN" dirty="0">
                <a:solidFill>
                  <a:srgbClr val="3F3F3F"/>
                </a:solidFill>
                <a:effectLst/>
              </a:rPr>
              <a:t>(d)</a:t>
            </a:r>
            <a:r>
              <a:rPr lang="zh-CN" altLang="en-US" dirty="0">
                <a:solidFill>
                  <a:srgbClr val="3F3F3F"/>
                </a:solidFill>
                <a:effectLst/>
              </a:rPr>
              <a:t>则展示了更深层的</a:t>
            </a:r>
            <a:r>
              <a:rPr lang="en-US" altLang="zh-CN" dirty="0">
                <a:solidFill>
                  <a:srgbClr val="3F3F3F"/>
                </a:solidFill>
                <a:effectLst/>
              </a:rPr>
              <a:t>MLP</a:t>
            </a:r>
            <a:r>
              <a:rPr lang="zh-CN" altLang="en-US" dirty="0">
                <a:solidFill>
                  <a:srgbClr val="3F3F3F"/>
                </a:solidFill>
                <a:effectLst/>
              </a:rPr>
              <a:t>和</a:t>
            </a:r>
            <a:r>
              <a:rPr lang="en-US" altLang="zh-CN" dirty="0">
                <a:solidFill>
                  <a:srgbClr val="3F3F3F"/>
                </a:solidFill>
                <a:effectLst/>
              </a:rPr>
              <a:t>KAN</a:t>
            </a:r>
            <a:r>
              <a:rPr lang="zh-CN" altLang="en-US" dirty="0">
                <a:solidFill>
                  <a:srgbClr val="3F3F3F"/>
                </a:solidFill>
                <a:effectLst/>
              </a:rPr>
              <a:t>的结构。</a:t>
            </a:r>
            <a:br>
              <a:rPr lang="zh-CN" altLang="en-US" dirty="0"/>
            </a:b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27</a:t>
            </a:fld>
            <a:endParaRPr lang="en-US"/>
          </a:p>
        </p:txBody>
      </p:sp>
    </p:spTree>
    <p:extLst>
      <p:ext uri="{BB962C8B-B14F-4D97-AF65-F5344CB8AC3E}">
        <p14:creationId xmlns:p14="http://schemas.microsoft.com/office/powerpoint/2010/main" val="2243421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F3F3F"/>
                </a:solidFill>
                <a:effectLst/>
              </a:rPr>
              <a:t>算法原理是直观的，具体实现有一些技巧性和可能面临的困难，这里具体分享一下。</a:t>
            </a:r>
            <a:endParaRPr lang="en-US" altLang="zh-CN" dirty="0">
              <a:solidFill>
                <a:srgbClr val="3F3F3F"/>
              </a:solidFill>
              <a:effectLst/>
            </a:endParaRPr>
          </a:p>
          <a:p>
            <a:br>
              <a:rPr lang="zh-CN" altLang="en-US" dirty="0">
                <a:solidFill>
                  <a:srgbClr val="3F3F3F"/>
                </a:solidFill>
                <a:effectLst/>
              </a:rPr>
            </a:br>
            <a:r>
              <a:rPr lang="zh-CN" altLang="en-US" dirty="0">
                <a:solidFill>
                  <a:srgbClr val="3F3F3F"/>
                </a:solidFill>
                <a:effectLst/>
              </a:rPr>
              <a:t>首先，我们面临的一个问题是如何参数化可学习的激活函数。因为这种激活函数是一维的，所以我们选择使用样条函数</a:t>
            </a:r>
            <a:r>
              <a:rPr lang="zh-CN" altLang="en-US" dirty="0">
                <a:solidFill>
                  <a:srgbClr val="888888"/>
                </a:solidFill>
                <a:effectLst/>
              </a:rPr>
              <a:t>（</a:t>
            </a:r>
            <a:r>
              <a:rPr lang="en-US" altLang="zh-CN" dirty="0">
                <a:solidFill>
                  <a:srgbClr val="888888"/>
                </a:solidFill>
                <a:effectLst/>
              </a:rPr>
              <a:t>Spline</a:t>
            </a:r>
            <a:r>
              <a:rPr lang="zh-CN" altLang="en-US" dirty="0">
                <a:solidFill>
                  <a:srgbClr val="888888"/>
                </a:solidFill>
                <a:effectLst/>
              </a:rPr>
              <a:t>）</a:t>
            </a:r>
            <a:r>
              <a:rPr lang="zh-CN" altLang="en-US" dirty="0">
                <a:solidFill>
                  <a:srgbClr val="3F3F3F"/>
                </a:solidFill>
                <a:effectLst/>
              </a:rPr>
              <a:t>来进行参数化。具体来说，我们采用了</a:t>
            </a:r>
            <a:r>
              <a:rPr lang="en-US" altLang="zh-CN" dirty="0">
                <a:solidFill>
                  <a:srgbClr val="3F3F3F"/>
                </a:solidFill>
                <a:effectLst/>
              </a:rPr>
              <a:t>B</a:t>
            </a:r>
            <a:r>
              <a:rPr lang="zh-CN" altLang="en-US" dirty="0">
                <a:solidFill>
                  <a:srgbClr val="3F3F3F"/>
                </a:solidFill>
                <a:effectLst/>
              </a:rPr>
              <a:t>样条。</a:t>
            </a:r>
            <a:r>
              <a:rPr lang="en-US" altLang="zh-CN" dirty="0">
                <a:solidFill>
                  <a:srgbClr val="3F3F3F"/>
                </a:solidFill>
                <a:effectLst/>
              </a:rPr>
              <a:t>B</a:t>
            </a:r>
            <a:r>
              <a:rPr lang="zh-CN" altLang="en-US" dirty="0">
                <a:solidFill>
                  <a:srgbClr val="3F3F3F"/>
                </a:solidFill>
                <a:effectLst/>
              </a:rPr>
              <a:t>样条利用一些局部的基函数，最终的样条函数实际上是这些局部基函数的线性组合。真正学习的参数是这些</a:t>
            </a:r>
            <a:r>
              <a:rPr lang="en-US" altLang="zh-CN" dirty="0">
                <a:solidFill>
                  <a:srgbClr val="3F3F3F"/>
                </a:solidFill>
                <a:effectLst/>
              </a:rPr>
              <a:t>B</a:t>
            </a:r>
            <a:r>
              <a:rPr lang="zh-CN" altLang="en-US" dirty="0">
                <a:solidFill>
                  <a:srgbClr val="3F3F3F"/>
                </a:solidFill>
                <a:effectLst/>
              </a:rPr>
              <a:t>样条前的系数</a:t>
            </a:r>
            <a:r>
              <a:rPr lang="en-US" altLang="zh-CN" dirty="0">
                <a:solidFill>
                  <a:srgbClr val="3F3F3F"/>
                </a:solidFill>
                <a:effectLst/>
              </a:rPr>
              <a:t>c</a:t>
            </a:r>
            <a:r>
              <a:rPr lang="en-US" altLang="zh-CN" baseline="-25000" dirty="0">
                <a:solidFill>
                  <a:srgbClr val="3F3F3F"/>
                </a:solidFill>
                <a:effectLst/>
              </a:rPr>
              <a:t>i</a:t>
            </a:r>
            <a:r>
              <a:rPr lang="zh-CN" altLang="en-US" dirty="0">
                <a:solidFill>
                  <a:srgbClr val="3F3F3F"/>
                </a:solidFill>
                <a:effectLst/>
              </a:rPr>
              <a:t>。使用样条函数的一个优势是它允许你在不同的分辨率之间自由切换，例如，分辨率从</a:t>
            </a:r>
            <a:r>
              <a:rPr lang="en-US" altLang="zh-CN" dirty="0">
                <a:solidFill>
                  <a:srgbClr val="3F3F3F"/>
                </a:solidFill>
                <a:effectLst/>
              </a:rPr>
              <a:t>5</a:t>
            </a:r>
            <a:r>
              <a:rPr lang="zh-CN" altLang="en-US" dirty="0">
                <a:solidFill>
                  <a:srgbClr val="3F3F3F"/>
                </a:solidFill>
                <a:effectLst/>
              </a:rPr>
              <a:t>个区间的粗糙网格到</a:t>
            </a:r>
            <a:r>
              <a:rPr lang="en-US" altLang="zh-CN" dirty="0">
                <a:solidFill>
                  <a:srgbClr val="3F3F3F"/>
                </a:solidFill>
                <a:effectLst/>
              </a:rPr>
              <a:t>10</a:t>
            </a:r>
            <a:r>
              <a:rPr lang="zh-CN" altLang="en-US" dirty="0">
                <a:solidFill>
                  <a:srgbClr val="3F3F3F"/>
                </a:solidFill>
                <a:effectLst/>
              </a:rPr>
              <a:t>个区间的细网格。这意味着当你拥有更多的数据并希望使模型更加精确时，你不需要重新训练网络，只需要细化网格即可。</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29</a:t>
            </a:fld>
            <a:endParaRPr lang="en-US"/>
          </a:p>
        </p:txBody>
      </p:sp>
    </p:spTree>
    <p:extLst>
      <p:ext uri="{BB962C8B-B14F-4D97-AF65-F5344CB8AC3E}">
        <p14:creationId xmlns:p14="http://schemas.microsoft.com/office/powerpoint/2010/main" val="2970150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F3F3F"/>
                </a:solidFill>
                <a:effectLst/>
                <a:latin typeface="suxingme"/>
              </a:rPr>
              <a:t>当然，这要求你已经学习到了正确的结构。在具体实现</a:t>
            </a:r>
            <a:r>
              <a:rPr lang="en-US" altLang="zh-CN" b="0" i="0" dirty="0">
                <a:solidFill>
                  <a:srgbClr val="3F3F3F"/>
                </a:solidFill>
                <a:effectLst/>
                <a:latin typeface="suxingme"/>
              </a:rPr>
              <a:t>B</a:t>
            </a:r>
            <a:r>
              <a:rPr lang="zh-CN" altLang="en-US" b="0" i="0" dirty="0">
                <a:solidFill>
                  <a:srgbClr val="3F3F3F"/>
                </a:solidFill>
                <a:effectLst/>
                <a:latin typeface="suxingme"/>
              </a:rPr>
              <a:t>样条时，常用的方法是采用</a:t>
            </a:r>
            <a:r>
              <a:rPr lang="en-US" altLang="zh-CN" b="0" i="0" dirty="0">
                <a:solidFill>
                  <a:srgbClr val="3F3F3F"/>
                </a:solidFill>
                <a:effectLst/>
                <a:latin typeface="suxingme"/>
              </a:rPr>
              <a:t>de Boor</a:t>
            </a:r>
            <a:r>
              <a:rPr lang="zh-CN" altLang="en-US" b="0" i="0" dirty="0">
                <a:solidFill>
                  <a:srgbClr val="3F3F3F"/>
                </a:solidFill>
                <a:effectLst/>
                <a:latin typeface="suxingme"/>
              </a:rPr>
              <a:t>递归公式。尽管这种方法看起来很优雅，但它在实现时存在效率问题，因为需要递归计算，这会导致计算成本非常高。最近一些</a:t>
            </a:r>
            <a:r>
              <a:rPr lang="en-US" altLang="zh-CN" b="0" i="0" dirty="0">
                <a:solidFill>
                  <a:srgbClr val="3F3F3F"/>
                </a:solidFill>
                <a:effectLst/>
                <a:latin typeface="suxingme"/>
              </a:rPr>
              <a:t>KAN</a:t>
            </a:r>
            <a:r>
              <a:rPr lang="zh-CN" altLang="en-US" b="0" i="0" dirty="0">
                <a:solidFill>
                  <a:srgbClr val="3F3F3F"/>
                </a:solidFill>
                <a:effectLst/>
                <a:latin typeface="suxingme"/>
              </a:rPr>
              <a:t>的跟进研究，如</a:t>
            </a:r>
            <a:r>
              <a:rPr lang="en-US" altLang="zh-CN" b="0" i="0" dirty="0">
                <a:solidFill>
                  <a:srgbClr val="3F3F3F"/>
                </a:solidFill>
                <a:effectLst/>
                <a:latin typeface="suxingme"/>
              </a:rPr>
              <a:t>Efficient KAN</a:t>
            </a:r>
            <a:r>
              <a:rPr lang="zh-CN" altLang="en-US" b="0" i="0" dirty="0">
                <a:solidFill>
                  <a:srgbClr val="3F3F3F"/>
                </a:solidFill>
                <a:effectLst/>
                <a:latin typeface="suxingme"/>
              </a:rPr>
              <a:t>，尝试避免递归计算，以加速</a:t>
            </a:r>
            <a:r>
              <a:rPr lang="en-US" altLang="zh-CN" b="0" i="0" dirty="0">
                <a:solidFill>
                  <a:srgbClr val="3F3F3F"/>
                </a:solidFill>
                <a:effectLst/>
                <a:latin typeface="suxingme"/>
              </a:rPr>
              <a:t>KAN</a:t>
            </a:r>
            <a:r>
              <a:rPr lang="zh-CN" altLang="en-US" b="0" i="0" dirty="0">
                <a:solidFill>
                  <a:srgbClr val="3F3F3F"/>
                </a:solidFill>
                <a:effectLst/>
                <a:latin typeface="suxingme"/>
              </a:rPr>
              <a:t>的处理。当然，这些都是后续的改进。</a:t>
            </a:r>
            <a:r>
              <a:rPr lang="en-US" altLang="zh-CN" b="0" i="0" dirty="0">
                <a:solidFill>
                  <a:srgbClr val="3F3F3F"/>
                </a:solidFill>
                <a:effectLst/>
                <a:latin typeface="suxingme"/>
              </a:rPr>
              <a:t>KAN</a:t>
            </a:r>
            <a:r>
              <a:rPr lang="zh-CN" altLang="en-US" b="0" i="0" dirty="0">
                <a:solidFill>
                  <a:srgbClr val="3F3F3F"/>
                </a:solidFill>
                <a:effectLst/>
                <a:latin typeface="suxingme"/>
              </a:rPr>
              <a:t>的原始实现也使用了</a:t>
            </a:r>
            <a:r>
              <a:rPr lang="en-US" altLang="zh-CN" b="0" i="0" dirty="0">
                <a:solidFill>
                  <a:srgbClr val="3F3F3F"/>
                </a:solidFill>
                <a:effectLst/>
                <a:latin typeface="suxingme"/>
              </a:rPr>
              <a:t>3</a:t>
            </a:r>
            <a:r>
              <a:rPr lang="zh-CN" altLang="en-US" b="0" i="0" dirty="0">
                <a:solidFill>
                  <a:srgbClr val="3F3F3F"/>
                </a:solidFill>
                <a:effectLst/>
                <a:latin typeface="suxingme"/>
              </a:rPr>
              <a:t>个技巧，这些技巧是在进行许多尝试后发现有效的，可能还还不是最优的。</a:t>
            </a:r>
            <a:endParaRPr lang="en-US" dirty="0"/>
          </a:p>
        </p:txBody>
      </p:sp>
      <p:sp>
        <p:nvSpPr>
          <p:cNvPr id="4" name="灯片编号占位符 3"/>
          <p:cNvSpPr>
            <a:spLocks noGrp="1"/>
          </p:cNvSpPr>
          <p:nvPr>
            <p:ph type="sldNum" sz="quarter" idx="5"/>
          </p:nvPr>
        </p:nvSpPr>
        <p:spPr/>
        <p:txBody>
          <a:bodyPr/>
          <a:lstStyle/>
          <a:p>
            <a:fld id="{43ABABED-3814-4D7E-8C16-050EC1D930CB}" type="slidenum">
              <a:rPr lang="en-US" smtClean="0"/>
              <a:t>34</a:t>
            </a:fld>
            <a:endParaRPr lang="en-US"/>
          </a:p>
        </p:txBody>
      </p:sp>
    </p:spTree>
    <p:extLst>
      <p:ext uri="{BB962C8B-B14F-4D97-AF65-F5344CB8AC3E}">
        <p14:creationId xmlns:p14="http://schemas.microsoft.com/office/powerpoint/2010/main" val="2958543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9FDFF-84AA-381F-F074-608F03B804C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89C6444E-9518-0CBF-90F5-106A14D7FB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0CF49843-5089-07E0-384C-E662F6BD2D25}"/>
              </a:ext>
            </a:extLst>
          </p:cNvPr>
          <p:cNvSpPr>
            <a:spLocks noGrp="1"/>
          </p:cNvSpPr>
          <p:nvPr>
            <p:ph type="dt" sz="half" idx="10"/>
          </p:nvPr>
        </p:nvSpPr>
        <p:spPr/>
        <p:txBody>
          <a:bodyPr/>
          <a:lstStyle/>
          <a:p>
            <a:fld id="{4036A378-7B86-4453-933C-DD11CB3B1201}" type="datetimeFigureOut">
              <a:rPr lang="en-US" smtClean="0"/>
              <a:t>6/30/2024</a:t>
            </a:fld>
            <a:endParaRPr lang="en-US"/>
          </a:p>
        </p:txBody>
      </p:sp>
      <p:sp>
        <p:nvSpPr>
          <p:cNvPr id="5" name="页脚占位符 4">
            <a:extLst>
              <a:ext uri="{FF2B5EF4-FFF2-40B4-BE49-F238E27FC236}">
                <a16:creationId xmlns:a16="http://schemas.microsoft.com/office/drawing/2014/main" id="{2C461A13-624E-A2CB-EE1C-D62A6F9517F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C707678-FDBB-8472-35A3-7108BAB4D5C0}"/>
              </a:ext>
            </a:extLst>
          </p:cNvPr>
          <p:cNvSpPr>
            <a:spLocks noGrp="1"/>
          </p:cNvSpPr>
          <p:nvPr>
            <p:ph type="sldNum" sz="quarter" idx="12"/>
          </p:nvPr>
        </p:nvSpPr>
        <p:spPr/>
        <p:txBody>
          <a:bodyPr/>
          <a:lstStyle/>
          <a:p>
            <a:fld id="{70A51EF3-9070-45B9-909C-FC2CB8A45587}" type="slidenum">
              <a:rPr lang="en-US" smtClean="0"/>
              <a:t>‹#›</a:t>
            </a:fld>
            <a:endParaRPr lang="en-US"/>
          </a:p>
        </p:txBody>
      </p:sp>
    </p:spTree>
    <p:extLst>
      <p:ext uri="{BB962C8B-B14F-4D97-AF65-F5344CB8AC3E}">
        <p14:creationId xmlns:p14="http://schemas.microsoft.com/office/powerpoint/2010/main" val="2938046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091C4-BB3E-9780-27DD-A0BA16630770}"/>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AE3C6887-4437-5A3E-3967-3E71286709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3816C50-0468-8502-EEC9-1B36904F392E}"/>
              </a:ext>
            </a:extLst>
          </p:cNvPr>
          <p:cNvSpPr>
            <a:spLocks noGrp="1"/>
          </p:cNvSpPr>
          <p:nvPr>
            <p:ph type="dt" sz="half" idx="10"/>
          </p:nvPr>
        </p:nvSpPr>
        <p:spPr/>
        <p:txBody>
          <a:bodyPr/>
          <a:lstStyle/>
          <a:p>
            <a:fld id="{4036A378-7B86-4453-933C-DD11CB3B1201}" type="datetimeFigureOut">
              <a:rPr lang="en-US" smtClean="0"/>
              <a:t>6/30/2024</a:t>
            </a:fld>
            <a:endParaRPr lang="en-US"/>
          </a:p>
        </p:txBody>
      </p:sp>
      <p:sp>
        <p:nvSpPr>
          <p:cNvPr id="5" name="页脚占位符 4">
            <a:extLst>
              <a:ext uri="{FF2B5EF4-FFF2-40B4-BE49-F238E27FC236}">
                <a16:creationId xmlns:a16="http://schemas.microsoft.com/office/drawing/2014/main" id="{3DE391CA-E631-6E68-D8CE-1F3FE048D3B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C94CE53C-A838-866D-2987-9772C7675D1E}"/>
              </a:ext>
            </a:extLst>
          </p:cNvPr>
          <p:cNvSpPr>
            <a:spLocks noGrp="1"/>
          </p:cNvSpPr>
          <p:nvPr>
            <p:ph type="sldNum" sz="quarter" idx="12"/>
          </p:nvPr>
        </p:nvSpPr>
        <p:spPr/>
        <p:txBody>
          <a:bodyPr/>
          <a:lstStyle/>
          <a:p>
            <a:fld id="{70A51EF3-9070-45B9-909C-FC2CB8A45587}" type="slidenum">
              <a:rPr lang="en-US" smtClean="0"/>
              <a:t>‹#›</a:t>
            </a:fld>
            <a:endParaRPr lang="en-US"/>
          </a:p>
        </p:txBody>
      </p:sp>
    </p:spTree>
    <p:extLst>
      <p:ext uri="{BB962C8B-B14F-4D97-AF65-F5344CB8AC3E}">
        <p14:creationId xmlns:p14="http://schemas.microsoft.com/office/powerpoint/2010/main" val="3541190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D54048F-C72B-ADEB-523E-669AD2F65A5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FFD36D97-057E-ABD4-BD27-EF38CA44E32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A41382E4-A7A6-FCB0-F8A4-97C506196170}"/>
              </a:ext>
            </a:extLst>
          </p:cNvPr>
          <p:cNvSpPr>
            <a:spLocks noGrp="1"/>
          </p:cNvSpPr>
          <p:nvPr>
            <p:ph type="dt" sz="half" idx="10"/>
          </p:nvPr>
        </p:nvSpPr>
        <p:spPr/>
        <p:txBody>
          <a:bodyPr/>
          <a:lstStyle/>
          <a:p>
            <a:fld id="{4036A378-7B86-4453-933C-DD11CB3B1201}" type="datetimeFigureOut">
              <a:rPr lang="en-US" smtClean="0"/>
              <a:t>6/30/2024</a:t>
            </a:fld>
            <a:endParaRPr lang="en-US"/>
          </a:p>
        </p:txBody>
      </p:sp>
      <p:sp>
        <p:nvSpPr>
          <p:cNvPr id="5" name="页脚占位符 4">
            <a:extLst>
              <a:ext uri="{FF2B5EF4-FFF2-40B4-BE49-F238E27FC236}">
                <a16:creationId xmlns:a16="http://schemas.microsoft.com/office/drawing/2014/main" id="{65968751-6098-226F-228B-43D108D5F7D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242D94EA-E076-CF51-55FE-AFB9B5F2A99C}"/>
              </a:ext>
            </a:extLst>
          </p:cNvPr>
          <p:cNvSpPr>
            <a:spLocks noGrp="1"/>
          </p:cNvSpPr>
          <p:nvPr>
            <p:ph type="sldNum" sz="quarter" idx="12"/>
          </p:nvPr>
        </p:nvSpPr>
        <p:spPr/>
        <p:txBody>
          <a:bodyPr/>
          <a:lstStyle/>
          <a:p>
            <a:fld id="{70A51EF3-9070-45B9-909C-FC2CB8A45587}" type="slidenum">
              <a:rPr lang="en-US" smtClean="0"/>
              <a:t>‹#›</a:t>
            </a:fld>
            <a:endParaRPr lang="en-US"/>
          </a:p>
        </p:txBody>
      </p:sp>
    </p:spTree>
    <p:extLst>
      <p:ext uri="{BB962C8B-B14F-4D97-AF65-F5344CB8AC3E}">
        <p14:creationId xmlns:p14="http://schemas.microsoft.com/office/powerpoint/2010/main" val="3716088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434D5B-5DE3-596A-DCB8-903F83FB7BD0}"/>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37C2851-CE19-FC12-BF51-A2277A8DFB3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9747BCB-3079-9879-7850-9CEF815F9D6E}"/>
              </a:ext>
            </a:extLst>
          </p:cNvPr>
          <p:cNvSpPr>
            <a:spLocks noGrp="1"/>
          </p:cNvSpPr>
          <p:nvPr>
            <p:ph type="dt" sz="half" idx="10"/>
          </p:nvPr>
        </p:nvSpPr>
        <p:spPr/>
        <p:txBody>
          <a:bodyPr/>
          <a:lstStyle/>
          <a:p>
            <a:fld id="{4036A378-7B86-4453-933C-DD11CB3B1201}" type="datetimeFigureOut">
              <a:rPr lang="en-US" smtClean="0"/>
              <a:t>6/30/2024</a:t>
            </a:fld>
            <a:endParaRPr lang="en-US"/>
          </a:p>
        </p:txBody>
      </p:sp>
      <p:sp>
        <p:nvSpPr>
          <p:cNvPr id="5" name="页脚占位符 4">
            <a:extLst>
              <a:ext uri="{FF2B5EF4-FFF2-40B4-BE49-F238E27FC236}">
                <a16:creationId xmlns:a16="http://schemas.microsoft.com/office/drawing/2014/main" id="{98EBCF39-36E9-655A-A698-D8EAB18FF23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DE3DDE1B-90A7-7A1A-CA7B-885ED3C91445}"/>
              </a:ext>
            </a:extLst>
          </p:cNvPr>
          <p:cNvSpPr>
            <a:spLocks noGrp="1"/>
          </p:cNvSpPr>
          <p:nvPr>
            <p:ph type="sldNum" sz="quarter" idx="12"/>
          </p:nvPr>
        </p:nvSpPr>
        <p:spPr/>
        <p:txBody>
          <a:bodyPr/>
          <a:lstStyle/>
          <a:p>
            <a:fld id="{70A51EF3-9070-45B9-909C-FC2CB8A45587}" type="slidenum">
              <a:rPr lang="en-US" smtClean="0"/>
              <a:t>‹#›</a:t>
            </a:fld>
            <a:endParaRPr lang="en-US"/>
          </a:p>
        </p:txBody>
      </p:sp>
    </p:spTree>
    <p:extLst>
      <p:ext uri="{BB962C8B-B14F-4D97-AF65-F5344CB8AC3E}">
        <p14:creationId xmlns:p14="http://schemas.microsoft.com/office/powerpoint/2010/main" val="4063705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DBD980-2551-E783-2487-28D0930C303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F11269B-563A-A7C4-D3E2-F2A464E902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D22FB7F-1AE3-FDF9-5F89-5528F1DEC462}"/>
              </a:ext>
            </a:extLst>
          </p:cNvPr>
          <p:cNvSpPr>
            <a:spLocks noGrp="1"/>
          </p:cNvSpPr>
          <p:nvPr>
            <p:ph type="dt" sz="half" idx="10"/>
          </p:nvPr>
        </p:nvSpPr>
        <p:spPr/>
        <p:txBody>
          <a:bodyPr/>
          <a:lstStyle/>
          <a:p>
            <a:fld id="{4036A378-7B86-4453-933C-DD11CB3B1201}" type="datetimeFigureOut">
              <a:rPr lang="en-US" smtClean="0"/>
              <a:t>6/30/2024</a:t>
            </a:fld>
            <a:endParaRPr lang="en-US"/>
          </a:p>
        </p:txBody>
      </p:sp>
      <p:sp>
        <p:nvSpPr>
          <p:cNvPr id="5" name="页脚占位符 4">
            <a:extLst>
              <a:ext uri="{FF2B5EF4-FFF2-40B4-BE49-F238E27FC236}">
                <a16:creationId xmlns:a16="http://schemas.microsoft.com/office/drawing/2014/main" id="{17C814E2-0C3E-74FF-14B2-53E0CCE8AC8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0F62D6E2-D666-AAE4-572C-CACBAE901555}"/>
              </a:ext>
            </a:extLst>
          </p:cNvPr>
          <p:cNvSpPr>
            <a:spLocks noGrp="1"/>
          </p:cNvSpPr>
          <p:nvPr>
            <p:ph type="sldNum" sz="quarter" idx="12"/>
          </p:nvPr>
        </p:nvSpPr>
        <p:spPr/>
        <p:txBody>
          <a:bodyPr/>
          <a:lstStyle/>
          <a:p>
            <a:fld id="{70A51EF3-9070-45B9-909C-FC2CB8A45587}" type="slidenum">
              <a:rPr lang="en-US" smtClean="0"/>
              <a:t>‹#›</a:t>
            </a:fld>
            <a:endParaRPr lang="en-US"/>
          </a:p>
        </p:txBody>
      </p:sp>
    </p:spTree>
    <p:extLst>
      <p:ext uri="{BB962C8B-B14F-4D97-AF65-F5344CB8AC3E}">
        <p14:creationId xmlns:p14="http://schemas.microsoft.com/office/powerpoint/2010/main" val="3819573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C4A7A-78B7-C95D-AE74-F9EF80451E24}"/>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0010792A-4F58-7A8E-FDC0-FA13BC1E5B8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B420C4A8-F176-D38D-D45B-15DDD83203C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033B2B52-3B7D-9113-289A-E5A6F581A076}"/>
              </a:ext>
            </a:extLst>
          </p:cNvPr>
          <p:cNvSpPr>
            <a:spLocks noGrp="1"/>
          </p:cNvSpPr>
          <p:nvPr>
            <p:ph type="dt" sz="half" idx="10"/>
          </p:nvPr>
        </p:nvSpPr>
        <p:spPr/>
        <p:txBody>
          <a:bodyPr/>
          <a:lstStyle/>
          <a:p>
            <a:fld id="{4036A378-7B86-4453-933C-DD11CB3B1201}" type="datetimeFigureOut">
              <a:rPr lang="en-US" smtClean="0"/>
              <a:t>6/30/2024</a:t>
            </a:fld>
            <a:endParaRPr lang="en-US"/>
          </a:p>
        </p:txBody>
      </p:sp>
      <p:sp>
        <p:nvSpPr>
          <p:cNvPr id="6" name="页脚占位符 5">
            <a:extLst>
              <a:ext uri="{FF2B5EF4-FFF2-40B4-BE49-F238E27FC236}">
                <a16:creationId xmlns:a16="http://schemas.microsoft.com/office/drawing/2014/main" id="{C3ADD54F-E25B-64D5-7493-4F26628999E0}"/>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0694E978-C4DD-EF8D-AE27-67FF0009AF57}"/>
              </a:ext>
            </a:extLst>
          </p:cNvPr>
          <p:cNvSpPr>
            <a:spLocks noGrp="1"/>
          </p:cNvSpPr>
          <p:nvPr>
            <p:ph type="sldNum" sz="quarter" idx="12"/>
          </p:nvPr>
        </p:nvSpPr>
        <p:spPr/>
        <p:txBody>
          <a:bodyPr/>
          <a:lstStyle/>
          <a:p>
            <a:fld id="{70A51EF3-9070-45B9-909C-FC2CB8A45587}" type="slidenum">
              <a:rPr lang="en-US" smtClean="0"/>
              <a:t>‹#›</a:t>
            </a:fld>
            <a:endParaRPr lang="en-US"/>
          </a:p>
        </p:txBody>
      </p:sp>
    </p:spTree>
    <p:extLst>
      <p:ext uri="{BB962C8B-B14F-4D97-AF65-F5344CB8AC3E}">
        <p14:creationId xmlns:p14="http://schemas.microsoft.com/office/powerpoint/2010/main" val="3383738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DD8D1-8270-0EB7-782F-217AE4B35496}"/>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C1699EF-6F7D-2966-8927-9044FDD409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9170E8-9EA6-1655-15E1-35409F7F66D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2F826D18-F3F6-EAFD-CD12-02D52A2CD0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E1AA833-F61C-AB16-C388-C20315FAF07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383C71C7-D874-11D2-101A-827B0A404927}"/>
              </a:ext>
            </a:extLst>
          </p:cNvPr>
          <p:cNvSpPr>
            <a:spLocks noGrp="1"/>
          </p:cNvSpPr>
          <p:nvPr>
            <p:ph type="dt" sz="half" idx="10"/>
          </p:nvPr>
        </p:nvSpPr>
        <p:spPr/>
        <p:txBody>
          <a:bodyPr/>
          <a:lstStyle/>
          <a:p>
            <a:fld id="{4036A378-7B86-4453-933C-DD11CB3B1201}" type="datetimeFigureOut">
              <a:rPr lang="en-US" smtClean="0"/>
              <a:t>6/30/2024</a:t>
            </a:fld>
            <a:endParaRPr lang="en-US"/>
          </a:p>
        </p:txBody>
      </p:sp>
      <p:sp>
        <p:nvSpPr>
          <p:cNvPr id="8" name="页脚占位符 7">
            <a:extLst>
              <a:ext uri="{FF2B5EF4-FFF2-40B4-BE49-F238E27FC236}">
                <a16:creationId xmlns:a16="http://schemas.microsoft.com/office/drawing/2014/main" id="{26793ACD-7E8C-5B04-82CC-121167A3D617}"/>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1EA34DF5-7FB8-1784-501B-93D4CC0FB62A}"/>
              </a:ext>
            </a:extLst>
          </p:cNvPr>
          <p:cNvSpPr>
            <a:spLocks noGrp="1"/>
          </p:cNvSpPr>
          <p:nvPr>
            <p:ph type="sldNum" sz="quarter" idx="12"/>
          </p:nvPr>
        </p:nvSpPr>
        <p:spPr/>
        <p:txBody>
          <a:bodyPr/>
          <a:lstStyle/>
          <a:p>
            <a:fld id="{70A51EF3-9070-45B9-909C-FC2CB8A45587}" type="slidenum">
              <a:rPr lang="en-US" smtClean="0"/>
              <a:t>‹#›</a:t>
            </a:fld>
            <a:endParaRPr lang="en-US"/>
          </a:p>
        </p:txBody>
      </p:sp>
    </p:spTree>
    <p:extLst>
      <p:ext uri="{BB962C8B-B14F-4D97-AF65-F5344CB8AC3E}">
        <p14:creationId xmlns:p14="http://schemas.microsoft.com/office/powerpoint/2010/main" val="1437213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B571F-CBCF-E899-8DC3-9741B2541A9F}"/>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304EEB78-9866-F3F9-746F-5332E6C3AF95}"/>
              </a:ext>
            </a:extLst>
          </p:cNvPr>
          <p:cNvSpPr>
            <a:spLocks noGrp="1"/>
          </p:cNvSpPr>
          <p:nvPr>
            <p:ph type="dt" sz="half" idx="10"/>
          </p:nvPr>
        </p:nvSpPr>
        <p:spPr/>
        <p:txBody>
          <a:bodyPr/>
          <a:lstStyle/>
          <a:p>
            <a:fld id="{4036A378-7B86-4453-933C-DD11CB3B1201}" type="datetimeFigureOut">
              <a:rPr lang="en-US" smtClean="0"/>
              <a:t>6/30/2024</a:t>
            </a:fld>
            <a:endParaRPr lang="en-US"/>
          </a:p>
        </p:txBody>
      </p:sp>
      <p:sp>
        <p:nvSpPr>
          <p:cNvPr id="4" name="页脚占位符 3">
            <a:extLst>
              <a:ext uri="{FF2B5EF4-FFF2-40B4-BE49-F238E27FC236}">
                <a16:creationId xmlns:a16="http://schemas.microsoft.com/office/drawing/2014/main" id="{AA369E94-3DE3-2BD6-DE4B-A3D80218DB1B}"/>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F53CBD1A-B096-26C2-9060-9762A004188B}"/>
              </a:ext>
            </a:extLst>
          </p:cNvPr>
          <p:cNvSpPr>
            <a:spLocks noGrp="1"/>
          </p:cNvSpPr>
          <p:nvPr>
            <p:ph type="sldNum" sz="quarter" idx="12"/>
          </p:nvPr>
        </p:nvSpPr>
        <p:spPr/>
        <p:txBody>
          <a:bodyPr/>
          <a:lstStyle/>
          <a:p>
            <a:fld id="{70A51EF3-9070-45B9-909C-FC2CB8A45587}" type="slidenum">
              <a:rPr lang="en-US" smtClean="0"/>
              <a:t>‹#›</a:t>
            </a:fld>
            <a:endParaRPr lang="en-US"/>
          </a:p>
        </p:txBody>
      </p:sp>
    </p:spTree>
    <p:extLst>
      <p:ext uri="{BB962C8B-B14F-4D97-AF65-F5344CB8AC3E}">
        <p14:creationId xmlns:p14="http://schemas.microsoft.com/office/powerpoint/2010/main" val="3505523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8565721-1707-3AE3-B6AE-5430BB71C84C}"/>
              </a:ext>
            </a:extLst>
          </p:cNvPr>
          <p:cNvSpPr>
            <a:spLocks noGrp="1"/>
          </p:cNvSpPr>
          <p:nvPr>
            <p:ph type="dt" sz="half" idx="10"/>
          </p:nvPr>
        </p:nvSpPr>
        <p:spPr/>
        <p:txBody>
          <a:bodyPr/>
          <a:lstStyle/>
          <a:p>
            <a:fld id="{4036A378-7B86-4453-933C-DD11CB3B1201}" type="datetimeFigureOut">
              <a:rPr lang="en-US" smtClean="0"/>
              <a:t>6/30/2024</a:t>
            </a:fld>
            <a:endParaRPr lang="en-US"/>
          </a:p>
        </p:txBody>
      </p:sp>
      <p:sp>
        <p:nvSpPr>
          <p:cNvPr id="3" name="页脚占位符 2">
            <a:extLst>
              <a:ext uri="{FF2B5EF4-FFF2-40B4-BE49-F238E27FC236}">
                <a16:creationId xmlns:a16="http://schemas.microsoft.com/office/drawing/2014/main" id="{5B3E9B77-EF43-142A-7F48-89E493F98FDA}"/>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6AF538BD-DF10-37F9-745B-07968FE17A0B}"/>
              </a:ext>
            </a:extLst>
          </p:cNvPr>
          <p:cNvSpPr>
            <a:spLocks noGrp="1"/>
          </p:cNvSpPr>
          <p:nvPr>
            <p:ph type="sldNum" sz="quarter" idx="12"/>
          </p:nvPr>
        </p:nvSpPr>
        <p:spPr/>
        <p:txBody>
          <a:bodyPr/>
          <a:lstStyle/>
          <a:p>
            <a:fld id="{70A51EF3-9070-45B9-909C-FC2CB8A45587}" type="slidenum">
              <a:rPr lang="en-US" smtClean="0"/>
              <a:t>‹#›</a:t>
            </a:fld>
            <a:endParaRPr lang="en-US"/>
          </a:p>
        </p:txBody>
      </p:sp>
    </p:spTree>
    <p:extLst>
      <p:ext uri="{BB962C8B-B14F-4D97-AF65-F5344CB8AC3E}">
        <p14:creationId xmlns:p14="http://schemas.microsoft.com/office/powerpoint/2010/main" val="4016770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DA9B9-1302-5555-F421-CDDA94D571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BAFA789A-96A1-0DB9-5382-FE3D442C94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DFEC9187-F854-F172-B38E-37D8D3E078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866D65-1241-6CA7-4F8A-476296CE3C40}"/>
              </a:ext>
            </a:extLst>
          </p:cNvPr>
          <p:cNvSpPr>
            <a:spLocks noGrp="1"/>
          </p:cNvSpPr>
          <p:nvPr>
            <p:ph type="dt" sz="half" idx="10"/>
          </p:nvPr>
        </p:nvSpPr>
        <p:spPr/>
        <p:txBody>
          <a:bodyPr/>
          <a:lstStyle/>
          <a:p>
            <a:fld id="{4036A378-7B86-4453-933C-DD11CB3B1201}" type="datetimeFigureOut">
              <a:rPr lang="en-US" smtClean="0"/>
              <a:t>6/30/2024</a:t>
            </a:fld>
            <a:endParaRPr lang="en-US"/>
          </a:p>
        </p:txBody>
      </p:sp>
      <p:sp>
        <p:nvSpPr>
          <p:cNvPr id="6" name="页脚占位符 5">
            <a:extLst>
              <a:ext uri="{FF2B5EF4-FFF2-40B4-BE49-F238E27FC236}">
                <a16:creationId xmlns:a16="http://schemas.microsoft.com/office/drawing/2014/main" id="{5890CE26-15D3-F407-6610-B2B0039CEC3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4CB313D3-B245-9BEF-8EEA-71A727DB1F40}"/>
              </a:ext>
            </a:extLst>
          </p:cNvPr>
          <p:cNvSpPr>
            <a:spLocks noGrp="1"/>
          </p:cNvSpPr>
          <p:nvPr>
            <p:ph type="sldNum" sz="quarter" idx="12"/>
          </p:nvPr>
        </p:nvSpPr>
        <p:spPr/>
        <p:txBody>
          <a:bodyPr/>
          <a:lstStyle/>
          <a:p>
            <a:fld id="{70A51EF3-9070-45B9-909C-FC2CB8A45587}" type="slidenum">
              <a:rPr lang="en-US" smtClean="0"/>
              <a:t>‹#›</a:t>
            </a:fld>
            <a:endParaRPr lang="en-US"/>
          </a:p>
        </p:txBody>
      </p:sp>
    </p:spTree>
    <p:extLst>
      <p:ext uri="{BB962C8B-B14F-4D97-AF65-F5344CB8AC3E}">
        <p14:creationId xmlns:p14="http://schemas.microsoft.com/office/powerpoint/2010/main" val="1058882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98DE8-9BDA-635F-1761-DD04D4F69F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020880A5-1F2E-7CEF-182D-178D84F4A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0BC4108F-4789-02D3-6B15-25BDFC271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17F132-E984-0CB9-3245-FC2506B47B06}"/>
              </a:ext>
            </a:extLst>
          </p:cNvPr>
          <p:cNvSpPr>
            <a:spLocks noGrp="1"/>
          </p:cNvSpPr>
          <p:nvPr>
            <p:ph type="dt" sz="half" idx="10"/>
          </p:nvPr>
        </p:nvSpPr>
        <p:spPr/>
        <p:txBody>
          <a:bodyPr/>
          <a:lstStyle/>
          <a:p>
            <a:fld id="{4036A378-7B86-4453-933C-DD11CB3B1201}" type="datetimeFigureOut">
              <a:rPr lang="en-US" smtClean="0"/>
              <a:t>6/30/2024</a:t>
            </a:fld>
            <a:endParaRPr lang="en-US"/>
          </a:p>
        </p:txBody>
      </p:sp>
      <p:sp>
        <p:nvSpPr>
          <p:cNvPr id="6" name="页脚占位符 5">
            <a:extLst>
              <a:ext uri="{FF2B5EF4-FFF2-40B4-BE49-F238E27FC236}">
                <a16:creationId xmlns:a16="http://schemas.microsoft.com/office/drawing/2014/main" id="{46B6431B-D79E-F444-4A4A-97739CC3CC0B}"/>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9EE12380-2DE5-CBEA-37E8-071B4745F7E2}"/>
              </a:ext>
            </a:extLst>
          </p:cNvPr>
          <p:cNvSpPr>
            <a:spLocks noGrp="1"/>
          </p:cNvSpPr>
          <p:nvPr>
            <p:ph type="sldNum" sz="quarter" idx="12"/>
          </p:nvPr>
        </p:nvSpPr>
        <p:spPr/>
        <p:txBody>
          <a:bodyPr/>
          <a:lstStyle/>
          <a:p>
            <a:fld id="{70A51EF3-9070-45B9-909C-FC2CB8A45587}" type="slidenum">
              <a:rPr lang="en-US" smtClean="0"/>
              <a:t>‹#›</a:t>
            </a:fld>
            <a:endParaRPr lang="en-US"/>
          </a:p>
        </p:txBody>
      </p:sp>
    </p:spTree>
    <p:extLst>
      <p:ext uri="{BB962C8B-B14F-4D97-AF65-F5344CB8AC3E}">
        <p14:creationId xmlns:p14="http://schemas.microsoft.com/office/powerpoint/2010/main" val="2445326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5969EF17-96C0-D1B8-D51F-362403DF023E}"/>
              </a:ext>
            </a:extLst>
          </p:cNvPr>
          <p:cNvGraphicFramePr>
            <a:graphicFrameLocks noChangeAspect="1"/>
          </p:cNvGraphicFramePr>
          <p:nvPr userDrawn="1">
            <p:custDataLst>
              <p:tags r:id="rId13"/>
            </p:custDataLst>
            <p:extLst>
              <p:ext uri="{D42A27DB-BD31-4B8C-83A1-F6EECF244321}">
                <p14:modId xmlns:p14="http://schemas.microsoft.com/office/powerpoint/2010/main" val="1193241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4" imgW="325" imgH="323" progId="TCLayout.ActiveDocument.1">
                  <p:embed/>
                </p:oleObj>
              </mc:Choice>
              <mc:Fallback>
                <p:oleObj name="think-cell 幻灯片" r:id="rId14" imgW="325" imgH="323" progId="TCLayout.ActiveDocument.1">
                  <p:embed/>
                  <p:pic>
                    <p:nvPicPr>
                      <p:cNvPr id="0" name=""/>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19E2075C-0E45-64BE-FFD7-7AF8B9B7E5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C647ACF-6420-C102-DC90-322BB2AD2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BD235B10-83E6-A240-F094-17B37EC736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36A378-7B86-4453-933C-DD11CB3B1201}" type="datetimeFigureOut">
              <a:rPr lang="en-US" smtClean="0"/>
              <a:t>6/30/2024</a:t>
            </a:fld>
            <a:endParaRPr lang="en-US"/>
          </a:p>
        </p:txBody>
      </p:sp>
      <p:sp>
        <p:nvSpPr>
          <p:cNvPr id="5" name="页脚占位符 4">
            <a:extLst>
              <a:ext uri="{FF2B5EF4-FFF2-40B4-BE49-F238E27FC236}">
                <a16:creationId xmlns:a16="http://schemas.microsoft.com/office/drawing/2014/main" id="{C4C2F061-3C16-7755-627E-D91A6C6A44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F747DC04-F9B3-6D6B-A5A5-814472B0A4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A51EF3-9070-45B9-909C-FC2CB8A45587}" type="slidenum">
              <a:rPr lang="en-US" smtClean="0"/>
              <a:t>‹#›</a:t>
            </a:fld>
            <a:endParaRPr lang="en-US"/>
          </a:p>
        </p:txBody>
      </p:sp>
    </p:spTree>
    <p:extLst>
      <p:ext uri="{BB962C8B-B14F-4D97-AF65-F5344CB8AC3E}">
        <p14:creationId xmlns:p14="http://schemas.microsoft.com/office/powerpoint/2010/main" val="1646643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6.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7.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8.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9.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10.png"/><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11.pn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12.png"/><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13.png"/><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14.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video" Target="../media/media1.mp4"/><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tags" Target="../tags/tag92.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Layout" Target="../slideLayouts/slideLayout2.xm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slide" Target="slide56.xml"/><Relationship Id="rId3" Type="http://schemas.openxmlformats.org/officeDocument/2006/relationships/tags" Target="../tags/tag6.xml"/><Relationship Id="rId21" Type="http://schemas.openxmlformats.org/officeDocument/2006/relationships/tags" Target="../tags/tag24.xml"/><Relationship Id="rId34" Type="http://schemas.openxmlformats.org/officeDocument/2006/relationships/image" Target="../media/image1.emf"/><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slideLayout" Target="../slideLayouts/slideLayout2.xml"/><Relationship Id="rId33" Type="http://schemas.openxmlformats.org/officeDocument/2006/relationships/oleObject" Target="../embeddings/oleObject3.bin"/><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slide" Target="slide28.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32" Type="http://schemas.openxmlformats.org/officeDocument/2006/relationships/slide" Target="slide4.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slide" Target="slide40.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slide" Target="slide6.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slide" Target="slide47.xml"/><Relationship Id="rId30" Type="http://schemas.openxmlformats.org/officeDocument/2006/relationships/slide" Target="slide20.xml"/><Relationship Id="rId8"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slide" Target="slide56.xml"/><Relationship Id="rId3" Type="http://schemas.openxmlformats.org/officeDocument/2006/relationships/tags" Target="../tags/tag95.xml"/><Relationship Id="rId21" Type="http://schemas.openxmlformats.org/officeDocument/2006/relationships/tags" Target="../tags/tag113.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slideLayout" Target="../slideLayouts/slideLayout2.xml"/><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29" Type="http://schemas.openxmlformats.org/officeDocument/2006/relationships/slide" Target="slide28.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tags" Target="../tags/tag116.xml"/><Relationship Id="rId32" Type="http://schemas.openxmlformats.org/officeDocument/2006/relationships/slide" Target="slide4.xml"/><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tags" Target="../tags/tag115.xml"/><Relationship Id="rId28" Type="http://schemas.openxmlformats.org/officeDocument/2006/relationships/slide" Target="slide40.xml"/><Relationship Id="rId10" Type="http://schemas.openxmlformats.org/officeDocument/2006/relationships/tags" Target="../tags/tag102.xml"/><Relationship Id="rId19" Type="http://schemas.openxmlformats.org/officeDocument/2006/relationships/tags" Target="../tags/tag111.xml"/><Relationship Id="rId31" Type="http://schemas.openxmlformats.org/officeDocument/2006/relationships/slide" Target="slide6.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tags" Target="../tags/tag114.xml"/><Relationship Id="rId27" Type="http://schemas.openxmlformats.org/officeDocument/2006/relationships/slide" Target="slide47.xml"/><Relationship Id="rId30"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17.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18.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19.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20.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21.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22.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3.xml"/><Relationship Id="rId6" Type="http://schemas.openxmlformats.org/officeDocument/2006/relationships/image" Target="../media/image24.pn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tags" Target="../tags/tag141.xml"/><Relationship Id="rId26" Type="http://schemas.openxmlformats.org/officeDocument/2006/relationships/slide" Target="slide56.xml"/><Relationship Id="rId3" Type="http://schemas.openxmlformats.org/officeDocument/2006/relationships/tags" Target="../tags/tag126.xml"/><Relationship Id="rId21" Type="http://schemas.openxmlformats.org/officeDocument/2006/relationships/tags" Target="../tags/tag144.xml"/><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tags" Target="../tags/tag140.xml"/><Relationship Id="rId25" Type="http://schemas.openxmlformats.org/officeDocument/2006/relationships/slideLayout" Target="../slideLayouts/slideLayout2.xml"/><Relationship Id="rId2" Type="http://schemas.openxmlformats.org/officeDocument/2006/relationships/tags" Target="../tags/tag125.xml"/><Relationship Id="rId16" Type="http://schemas.openxmlformats.org/officeDocument/2006/relationships/tags" Target="../tags/tag139.xml"/><Relationship Id="rId20" Type="http://schemas.openxmlformats.org/officeDocument/2006/relationships/tags" Target="../tags/tag143.xml"/><Relationship Id="rId29" Type="http://schemas.openxmlformats.org/officeDocument/2006/relationships/slide" Target="slide28.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24" Type="http://schemas.openxmlformats.org/officeDocument/2006/relationships/tags" Target="../tags/tag147.xml"/><Relationship Id="rId32" Type="http://schemas.openxmlformats.org/officeDocument/2006/relationships/slide" Target="slide4.xml"/><Relationship Id="rId5" Type="http://schemas.openxmlformats.org/officeDocument/2006/relationships/tags" Target="../tags/tag128.xml"/><Relationship Id="rId15" Type="http://schemas.openxmlformats.org/officeDocument/2006/relationships/tags" Target="../tags/tag138.xml"/><Relationship Id="rId23" Type="http://schemas.openxmlformats.org/officeDocument/2006/relationships/tags" Target="../tags/tag146.xml"/><Relationship Id="rId28" Type="http://schemas.openxmlformats.org/officeDocument/2006/relationships/slide" Target="slide40.xml"/><Relationship Id="rId10" Type="http://schemas.openxmlformats.org/officeDocument/2006/relationships/tags" Target="../tags/tag133.xml"/><Relationship Id="rId19" Type="http://schemas.openxmlformats.org/officeDocument/2006/relationships/tags" Target="../tags/tag142.xml"/><Relationship Id="rId31" Type="http://schemas.openxmlformats.org/officeDocument/2006/relationships/slide" Target="slide6.xml"/><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tags" Target="../tags/tag137.xml"/><Relationship Id="rId22" Type="http://schemas.openxmlformats.org/officeDocument/2006/relationships/tags" Target="../tags/tag145.xml"/><Relationship Id="rId27" Type="http://schemas.openxmlformats.org/officeDocument/2006/relationships/slide" Target="slide47.xml"/><Relationship Id="rId30" Type="http://schemas.openxmlformats.org/officeDocument/2006/relationships/slide" Target="slide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48.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3.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tags" Target="../tags/tag28.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14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150.xml"/><Relationship Id="rId5" Type="http://schemas.openxmlformats.org/officeDocument/2006/relationships/image" Target="../media/image28.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oleObject" Target="../embeddings/oleObject31.bin"/><Relationship Id="rId7" Type="http://schemas.openxmlformats.org/officeDocument/2006/relationships/image" Target="../media/image31.GIF"/><Relationship Id="rId2" Type="http://schemas.openxmlformats.org/officeDocument/2006/relationships/slideLayout" Target="../slideLayouts/slideLayout2.xml"/><Relationship Id="rId1" Type="http://schemas.openxmlformats.org/officeDocument/2006/relationships/tags" Target="../tags/tag15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GIF"/><Relationship Id="rId10" Type="http://schemas.openxmlformats.org/officeDocument/2006/relationships/image" Target="../media/image34.png"/><Relationship Id="rId4" Type="http://schemas.openxmlformats.org/officeDocument/2006/relationships/image" Target="../media/image1.emf"/><Relationship Id="rId9" Type="http://schemas.openxmlformats.org/officeDocument/2006/relationships/image" Target="../media/image33.GI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5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39.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5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5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156.xml"/><Relationship Id="rId5" Type="http://schemas.openxmlformats.org/officeDocument/2006/relationships/image" Target="../media/image46.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58.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4.xml.rels><?xml version="1.0" encoding="UTF-8" standalone="yes"?>
<Relationships xmlns="http://schemas.openxmlformats.org/package/2006/relationships"><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slideLayout" Target="../slideLayouts/slideLayout2.xml"/><Relationship Id="rId3" Type="http://schemas.openxmlformats.org/officeDocument/2006/relationships/tags" Target="../tags/tag31.xml"/><Relationship Id="rId21" Type="http://schemas.openxmlformats.org/officeDocument/2006/relationships/tags" Target="../tags/tag49.xml"/><Relationship Id="rId34" Type="http://schemas.openxmlformats.org/officeDocument/2006/relationships/oleObject" Target="../embeddings/oleObject5.bin"/><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33" Type="http://schemas.openxmlformats.org/officeDocument/2006/relationships/slide" Target="slide4.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slide" Target="slide4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tags" Target="../tags/tag52.xml"/><Relationship Id="rId32" Type="http://schemas.openxmlformats.org/officeDocument/2006/relationships/slide" Target="slide6.xml"/><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slide" Target="slide47.xml"/><Relationship Id="rId10" Type="http://schemas.openxmlformats.org/officeDocument/2006/relationships/tags" Target="../tags/tag38.xml"/><Relationship Id="rId19" Type="http://schemas.openxmlformats.org/officeDocument/2006/relationships/tags" Target="../tags/tag47.xml"/><Relationship Id="rId31" Type="http://schemas.openxmlformats.org/officeDocument/2006/relationships/slide" Target="slide20.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slide" Target="slide56.xml"/><Relationship Id="rId30" Type="http://schemas.openxmlformats.org/officeDocument/2006/relationships/slide" Target="slide28.xml"/><Relationship Id="rId35" Type="http://schemas.openxmlformats.org/officeDocument/2006/relationships/image" Target="../media/image1.emf"/><Relationship Id="rId8" Type="http://schemas.openxmlformats.org/officeDocument/2006/relationships/tags" Target="../tags/tag36.xml"/></Relationships>
</file>

<file path=ppt/slides/_rels/slide40.xml.rels><?xml version="1.0" encoding="UTF-8" standalone="yes"?>
<Relationships xmlns="http://schemas.openxmlformats.org/package/2006/relationships"><Relationship Id="rId13" Type="http://schemas.openxmlformats.org/officeDocument/2006/relationships/tags" Target="../tags/tag171.xml"/><Relationship Id="rId18" Type="http://schemas.openxmlformats.org/officeDocument/2006/relationships/tags" Target="../tags/tag176.xml"/><Relationship Id="rId26" Type="http://schemas.openxmlformats.org/officeDocument/2006/relationships/notesSlide" Target="../notesSlides/notesSlide11.xml"/><Relationship Id="rId3" Type="http://schemas.openxmlformats.org/officeDocument/2006/relationships/tags" Target="../tags/tag161.xml"/><Relationship Id="rId21" Type="http://schemas.openxmlformats.org/officeDocument/2006/relationships/tags" Target="../tags/tag179.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5" Type="http://schemas.openxmlformats.org/officeDocument/2006/relationships/slideLayout" Target="../slideLayouts/slideLayout2.xml"/><Relationship Id="rId33" Type="http://schemas.openxmlformats.org/officeDocument/2006/relationships/slide" Target="slide4.xml"/><Relationship Id="rId2" Type="http://schemas.openxmlformats.org/officeDocument/2006/relationships/tags" Target="../tags/tag160.xml"/><Relationship Id="rId16" Type="http://schemas.openxmlformats.org/officeDocument/2006/relationships/tags" Target="../tags/tag174.xml"/><Relationship Id="rId20" Type="http://schemas.openxmlformats.org/officeDocument/2006/relationships/tags" Target="../tags/tag178.xml"/><Relationship Id="rId29" Type="http://schemas.openxmlformats.org/officeDocument/2006/relationships/slide" Target="slide40.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24" Type="http://schemas.openxmlformats.org/officeDocument/2006/relationships/tags" Target="../tags/tag182.xml"/><Relationship Id="rId32" Type="http://schemas.openxmlformats.org/officeDocument/2006/relationships/slide" Target="slide6.xml"/><Relationship Id="rId5" Type="http://schemas.openxmlformats.org/officeDocument/2006/relationships/tags" Target="../tags/tag163.xml"/><Relationship Id="rId15" Type="http://schemas.openxmlformats.org/officeDocument/2006/relationships/tags" Target="../tags/tag173.xml"/><Relationship Id="rId23" Type="http://schemas.openxmlformats.org/officeDocument/2006/relationships/tags" Target="../tags/tag181.xml"/><Relationship Id="rId28" Type="http://schemas.openxmlformats.org/officeDocument/2006/relationships/slide" Target="slide47.xml"/><Relationship Id="rId10" Type="http://schemas.openxmlformats.org/officeDocument/2006/relationships/tags" Target="../tags/tag168.xml"/><Relationship Id="rId19" Type="http://schemas.openxmlformats.org/officeDocument/2006/relationships/tags" Target="../tags/tag177.xml"/><Relationship Id="rId31" Type="http://schemas.openxmlformats.org/officeDocument/2006/relationships/slide" Target="slide20.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 Id="rId22" Type="http://schemas.openxmlformats.org/officeDocument/2006/relationships/tags" Target="../tags/tag180.xml"/><Relationship Id="rId27" Type="http://schemas.openxmlformats.org/officeDocument/2006/relationships/slide" Target="slide56.xml"/><Relationship Id="rId30" Type="http://schemas.openxmlformats.org/officeDocument/2006/relationships/slide" Target="slide28.xml"/><Relationship Id="rId8" Type="http://schemas.openxmlformats.org/officeDocument/2006/relationships/tags" Target="../tags/tag16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83.xml"/><Relationship Id="rId6" Type="http://schemas.openxmlformats.org/officeDocument/2006/relationships/image" Target="../media/image48.png"/><Relationship Id="rId5" Type="http://schemas.openxmlformats.org/officeDocument/2006/relationships/image" Target="../media/image1.emf"/><Relationship Id="rId4" Type="http://schemas.openxmlformats.org/officeDocument/2006/relationships/oleObject" Target="../embeddings/oleObject3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84.xml"/><Relationship Id="rId6" Type="http://schemas.openxmlformats.org/officeDocument/2006/relationships/image" Target="../media/image49.pn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85.xml"/><Relationship Id="rId6" Type="http://schemas.openxmlformats.org/officeDocument/2006/relationships/image" Target="../media/image50.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86.xml"/><Relationship Id="rId6" Type="http://schemas.openxmlformats.org/officeDocument/2006/relationships/image" Target="../media/image51.png"/><Relationship Id="rId5" Type="http://schemas.openxmlformats.org/officeDocument/2006/relationships/image" Target="../media/image1.emf"/><Relationship Id="rId4" Type="http://schemas.openxmlformats.org/officeDocument/2006/relationships/oleObject" Target="../embeddings/oleObject4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87.xml"/><Relationship Id="rId6" Type="http://schemas.openxmlformats.org/officeDocument/2006/relationships/image" Target="../media/image52.pn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8.xml"/><Relationship Id="rId6" Type="http://schemas.openxmlformats.org/officeDocument/2006/relationships/image" Target="../media/image53.pn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47.xml.rels><?xml version="1.0" encoding="UTF-8" standalone="yes"?>
<Relationships xmlns="http://schemas.openxmlformats.org/package/2006/relationships"><Relationship Id="rId13" Type="http://schemas.openxmlformats.org/officeDocument/2006/relationships/tags" Target="../tags/tag201.xml"/><Relationship Id="rId18" Type="http://schemas.openxmlformats.org/officeDocument/2006/relationships/tags" Target="../tags/tag206.xml"/><Relationship Id="rId26" Type="http://schemas.openxmlformats.org/officeDocument/2006/relationships/notesSlide" Target="../notesSlides/notesSlide18.xml"/><Relationship Id="rId3" Type="http://schemas.openxmlformats.org/officeDocument/2006/relationships/tags" Target="../tags/tag191.xml"/><Relationship Id="rId21" Type="http://schemas.openxmlformats.org/officeDocument/2006/relationships/tags" Target="../tags/tag209.xml"/><Relationship Id="rId7" Type="http://schemas.openxmlformats.org/officeDocument/2006/relationships/tags" Target="../tags/tag195.xml"/><Relationship Id="rId12" Type="http://schemas.openxmlformats.org/officeDocument/2006/relationships/tags" Target="../tags/tag200.xml"/><Relationship Id="rId17" Type="http://schemas.openxmlformats.org/officeDocument/2006/relationships/tags" Target="../tags/tag205.xml"/><Relationship Id="rId25" Type="http://schemas.openxmlformats.org/officeDocument/2006/relationships/slideLayout" Target="../slideLayouts/slideLayout2.xml"/><Relationship Id="rId33" Type="http://schemas.openxmlformats.org/officeDocument/2006/relationships/slide" Target="slide4.xml"/><Relationship Id="rId2" Type="http://schemas.openxmlformats.org/officeDocument/2006/relationships/tags" Target="../tags/tag190.xml"/><Relationship Id="rId16" Type="http://schemas.openxmlformats.org/officeDocument/2006/relationships/tags" Target="../tags/tag204.xml"/><Relationship Id="rId20" Type="http://schemas.openxmlformats.org/officeDocument/2006/relationships/tags" Target="../tags/tag208.xml"/><Relationship Id="rId29" Type="http://schemas.openxmlformats.org/officeDocument/2006/relationships/slide" Target="slide4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24" Type="http://schemas.openxmlformats.org/officeDocument/2006/relationships/tags" Target="../tags/tag212.xml"/><Relationship Id="rId32" Type="http://schemas.openxmlformats.org/officeDocument/2006/relationships/slide" Target="slide6.xml"/><Relationship Id="rId5" Type="http://schemas.openxmlformats.org/officeDocument/2006/relationships/tags" Target="../tags/tag193.xml"/><Relationship Id="rId15" Type="http://schemas.openxmlformats.org/officeDocument/2006/relationships/tags" Target="../tags/tag203.xml"/><Relationship Id="rId23" Type="http://schemas.openxmlformats.org/officeDocument/2006/relationships/tags" Target="../tags/tag211.xml"/><Relationship Id="rId28" Type="http://schemas.openxmlformats.org/officeDocument/2006/relationships/slide" Target="slide47.xml"/><Relationship Id="rId10" Type="http://schemas.openxmlformats.org/officeDocument/2006/relationships/tags" Target="../tags/tag198.xml"/><Relationship Id="rId19" Type="http://schemas.openxmlformats.org/officeDocument/2006/relationships/tags" Target="../tags/tag207.xml"/><Relationship Id="rId31" Type="http://schemas.openxmlformats.org/officeDocument/2006/relationships/slide" Target="slide20.xml"/><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tags" Target="../tags/tag202.xml"/><Relationship Id="rId22" Type="http://schemas.openxmlformats.org/officeDocument/2006/relationships/tags" Target="../tags/tag210.xml"/><Relationship Id="rId27" Type="http://schemas.openxmlformats.org/officeDocument/2006/relationships/slide" Target="slide56.xml"/><Relationship Id="rId30" Type="http://schemas.openxmlformats.org/officeDocument/2006/relationships/slide" Target="slide28.xml"/><Relationship Id="rId8" Type="http://schemas.openxmlformats.org/officeDocument/2006/relationships/tags" Target="../tags/tag19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13.xml"/><Relationship Id="rId6" Type="http://schemas.openxmlformats.org/officeDocument/2006/relationships/image" Target="../media/image54.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4.xml"/><Relationship Id="rId6" Type="http://schemas.openxmlformats.org/officeDocument/2006/relationships/image" Target="../media/image55.pn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5.xml"/><Relationship Id="rId6" Type="http://schemas.openxmlformats.org/officeDocument/2006/relationships/image" Target="../media/image56.pn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16.xml"/><Relationship Id="rId6" Type="http://schemas.openxmlformats.org/officeDocument/2006/relationships/image" Target="../media/image57.pn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17.xml"/><Relationship Id="rId6" Type="http://schemas.openxmlformats.org/officeDocument/2006/relationships/image" Target="../media/image58.png"/><Relationship Id="rId5" Type="http://schemas.openxmlformats.org/officeDocument/2006/relationships/image" Target="../media/image1.emf"/><Relationship Id="rId4" Type="http://schemas.openxmlformats.org/officeDocument/2006/relationships/oleObject" Target="../embeddings/oleObject49.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18.xml"/><Relationship Id="rId6" Type="http://schemas.openxmlformats.org/officeDocument/2006/relationships/image" Target="../media/image59.png"/><Relationship Id="rId5" Type="http://schemas.openxmlformats.org/officeDocument/2006/relationships/image" Target="../media/image1.emf"/><Relationship Id="rId4" Type="http://schemas.openxmlformats.org/officeDocument/2006/relationships/oleObject" Target="../embeddings/oleObject50.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19.xml"/><Relationship Id="rId6" Type="http://schemas.openxmlformats.org/officeDocument/2006/relationships/image" Target="../media/image60.png"/><Relationship Id="rId5" Type="http://schemas.openxmlformats.org/officeDocument/2006/relationships/image" Target="../media/image1.emf"/><Relationship Id="rId4" Type="http://schemas.openxmlformats.org/officeDocument/2006/relationships/oleObject" Target="../embeddings/oleObject51.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20.xml"/><Relationship Id="rId6" Type="http://schemas.openxmlformats.org/officeDocument/2006/relationships/image" Target="../media/image61.png"/><Relationship Id="rId5" Type="http://schemas.openxmlformats.org/officeDocument/2006/relationships/image" Target="../media/image1.emf"/><Relationship Id="rId4" Type="http://schemas.openxmlformats.org/officeDocument/2006/relationships/oleObject" Target="../embeddings/oleObject52.bin"/></Relationships>
</file>

<file path=ppt/slides/_rels/slide56.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tags" Target="../tags/tag233.xml"/><Relationship Id="rId18" Type="http://schemas.openxmlformats.org/officeDocument/2006/relationships/tags" Target="../tags/tag238.xml"/><Relationship Id="rId26" Type="http://schemas.openxmlformats.org/officeDocument/2006/relationships/slide" Target="slide56.xml"/><Relationship Id="rId3" Type="http://schemas.openxmlformats.org/officeDocument/2006/relationships/tags" Target="../tags/tag223.xml"/><Relationship Id="rId21" Type="http://schemas.openxmlformats.org/officeDocument/2006/relationships/tags" Target="../tags/tag241.xml"/><Relationship Id="rId7" Type="http://schemas.openxmlformats.org/officeDocument/2006/relationships/tags" Target="../tags/tag227.xml"/><Relationship Id="rId12" Type="http://schemas.openxmlformats.org/officeDocument/2006/relationships/tags" Target="../tags/tag232.xml"/><Relationship Id="rId17" Type="http://schemas.openxmlformats.org/officeDocument/2006/relationships/tags" Target="../tags/tag237.xml"/><Relationship Id="rId25" Type="http://schemas.openxmlformats.org/officeDocument/2006/relationships/slideLayout" Target="../slideLayouts/slideLayout2.xml"/><Relationship Id="rId2" Type="http://schemas.openxmlformats.org/officeDocument/2006/relationships/tags" Target="../tags/tag222.xml"/><Relationship Id="rId16" Type="http://schemas.openxmlformats.org/officeDocument/2006/relationships/tags" Target="../tags/tag236.xml"/><Relationship Id="rId20" Type="http://schemas.openxmlformats.org/officeDocument/2006/relationships/tags" Target="../tags/tag240.xml"/><Relationship Id="rId29" Type="http://schemas.openxmlformats.org/officeDocument/2006/relationships/slide" Target="slide28.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24" Type="http://schemas.openxmlformats.org/officeDocument/2006/relationships/tags" Target="../tags/tag244.xml"/><Relationship Id="rId32" Type="http://schemas.openxmlformats.org/officeDocument/2006/relationships/slide" Target="slide4.xml"/><Relationship Id="rId5" Type="http://schemas.openxmlformats.org/officeDocument/2006/relationships/tags" Target="../tags/tag225.xml"/><Relationship Id="rId15" Type="http://schemas.openxmlformats.org/officeDocument/2006/relationships/tags" Target="../tags/tag235.xml"/><Relationship Id="rId23" Type="http://schemas.openxmlformats.org/officeDocument/2006/relationships/tags" Target="../tags/tag243.xml"/><Relationship Id="rId28" Type="http://schemas.openxmlformats.org/officeDocument/2006/relationships/slide" Target="slide40.xml"/><Relationship Id="rId10" Type="http://schemas.openxmlformats.org/officeDocument/2006/relationships/tags" Target="../tags/tag230.xml"/><Relationship Id="rId19" Type="http://schemas.openxmlformats.org/officeDocument/2006/relationships/tags" Target="../tags/tag239.xml"/><Relationship Id="rId31" Type="http://schemas.openxmlformats.org/officeDocument/2006/relationships/slide" Target="slide6.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tags" Target="../tags/tag234.xml"/><Relationship Id="rId22" Type="http://schemas.openxmlformats.org/officeDocument/2006/relationships/tags" Target="../tags/tag242.xml"/><Relationship Id="rId27" Type="http://schemas.openxmlformats.org/officeDocument/2006/relationships/slide" Target="slide47.xml"/><Relationship Id="rId30" Type="http://schemas.openxmlformats.org/officeDocument/2006/relationships/slide" Target="slide2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5.xml"/><Relationship Id="rId6" Type="http://schemas.openxmlformats.org/officeDocument/2006/relationships/image" Target="../media/image62.png"/><Relationship Id="rId5" Type="http://schemas.openxmlformats.org/officeDocument/2006/relationships/image" Target="../media/image1.emf"/><Relationship Id="rId4" Type="http://schemas.openxmlformats.org/officeDocument/2006/relationships/oleObject" Target="../embeddings/oleObject53.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46.xml"/><Relationship Id="rId6" Type="http://schemas.openxmlformats.org/officeDocument/2006/relationships/image" Target="../media/image63.png"/><Relationship Id="rId5" Type="http://schemas.openxmlformats.org/officeDocument/2006/relationships/image" Target="../media/image1.emf"/><Relationship Id="rId4" Type="http://schemas.openxmlformats.org/officeDocument/2006/relationships/oleObject" Target="../embeddings/oleObject54.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47.xml"/><Relationship Id="rId6" Type="http://schemas.openxmlformats.org/officeDocument/2006/relationships/image" Target="../media/image64.png"/><Relationship Id="rId5" Type="http://schemas.openxmlformats.org/officeDocument/2006/relationships/image" Target="../media/image1.emf"/><Relationship Id="rId4" Type="http://schemas.openxmlformats.org/officeDocument/2006/relationships/oleObject" Target="../embeddings/oleObject55.bin"/></Relationships>
</file>

<file path=ppt/slides/_rels/slide6.xml.rels><?xml version="1.0" encoding="UTF-8" standalone="yes"?>
<Relationships xmlns="http://schemas.openxmlformats.org/package/2006/relationships"><Relationship Id="rId13" Type="http://schemas.openxmlformats.org/officeDocument/2006/relationships/tags" Target="../tags/tag67.xml"/><Relationship Id="rId18" Type="http://schemas.openxmlformats.org/officeDocument/2006/relationships/tags" Target="../tags/tag72.xml"/><Relationship Id="rId26" Type="http://schemas.openxmlformats.org/officeDocument/2006/relationships/slideLayout" Target="../slideLayouts/slideLayout2.xml"/><Relationship Id="rId3" Type="http://schemas.openxmlformats.org/officeDocument/2006/relationships/tags" Target="../tags/tag57.xml"/><Relationship Id="rId21" Type="http://schemas.openxmlformats.org/officeDocument/2006/relationships/tags" Target="../tags/tag75.xml"/><Relationship Id="rId34" Type="http://schemas.openxmlformats.org/officeDocument/2006/relationships/oleObject" Target="../embeddings/oleObject7.bin"/><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tags" Target="../tags/tag71.xml"/><Relationship Id="rId25" Type="http://schemas.openxmlformats.org/officeDocument/2006/relationships/tags" Target="../tags/tag79.xml"/><Relationship Id="rId33" Type="http://schemas.openxmlformats.org/officeDocument/2006/relationships/slide" Target="slide4.xml"/><Relationship Id="rId2" Type="http://schemas.openxmlformats.org/officeDocument/2006/relationships/tags" Target="../tags/tag56.xml"/><Relationship Id="rId16" Type="http://schemas.openxmlformats.org/officeDocument/2006/relationships/tags" Target="../tags/tag70.xml"/><Relationship Id="rId20" Type="http://schemas.openxmlformats.org/officeDocument/2006/relationships/tags" Target="../tags/tag74.xml"/><Relationship Id="rId29" Type="http://schemas.openxmlformats.org/officeDocument/2006/relationships/slide" Target="slide40.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24" Type="http://schemas.openxmlformats.org/officeDocument/2006/relationships/tags" Target="../tags/tag78.xml"/><Relationship Id="rId32" Type="http://schemas.openxmlformats.org/officeDocument/2006/relationships/slide" Target="slide6.xml"/><Relationship Id="rId5" Type="http://schemas.openxmlformats.org/officeDocument/2006/relationships/tags" Target="../tags/tag59.xml"/><Relationship Id="rId15" Type="http://schemas.openxmlformats.org/officeDocument/2006/relationships/tags" Target="../tags/tag69.xml"/><Relationship Id="rId23" Type="http://schemas.openxmlformats.org/officeDocument/2006/relationships/tags" Target="../tags/tag77.xml"/><Relationship Id="rId28" Type="http://schemas.openxmlformats.org/officeDocument/2006/relationships/slide" Target="slide47.xml"/><Relationship Id="rId10" Type="http://schemas.openxmlformats.org/officeDocument/2006/relationships/tags" Target="../tags/tag64.xml"/><Relationship Id="rId19" Type="http://schemas.openxmlformats.org/officeDocument/2006/relationships/tags" Target="../tags/tag73.xml"/><Relationship Id="rId31" Type="http://schemas.openxmlformats.org/officeDocument/2006/relationships/slide" Target="slide20.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 Id="rId22" Type="http://schemas.openxmlformats.org/officeDocument/2006/relationships/tags" Target="../tags/tag76.xml"/><Relationship Id="rId27" Type="http://schemas.openxmlformats.org/officeDocument/2006/relationships/slide" Target="slide56.xml"/><Relationship Id="rId30" Type="http://schemas.openxmlformats.org/officeDocument/2006/relationships/slide" Target="slide28.xml"/><Relationship Id="rId35" Type="http://schemas.openxmlformats.org/officeDocument/2006/relationships/image" Target="../media/image1.emf"/><Relationship Id="rId8" Type="http://schemas.openxmlformats.org/officeDocument/2006/relationships/tags" Target="../tags/tag6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48.xml"/><Relationship Id="rId6" Type="http://schemas.openxmlformats.org/officeDocument/2006/relationships/image" Target="../media/image65.png"/><Relationship Id="rId5" Type="http://schemas.openxmlformats.org/officeDocument/2006/relationships/image" Target="../media/image1.emf"/><Relationship Id="rId4" Type="http://schemas.openxmlformats.org/officeDocument/2006/relationships/oleObject" Target="../embeddings/oleObject56.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49.xml"/><Relationship Id="rId6" Type="http://schemas.openxmlformats.org/officeDocument/2006/relationships/image" Target="../media/image66.png"/><Relationship Id="rId5" Type="http://schemas.openxmlformats.org/officeDocument/2006/relationships/image" Target="../media/image1.emf"/><Relationship Id="rId4" Type="http://schemas.openxmlformats.org/officeDocument/2006/relationships/oleObject" Target="../embeddings/oleObject57.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250.xml"/><Relationship Id="rId5" Type="http://schemas.openxmlformats.org/officeDocument/2006/relationships/image" Target="../media/image67.png"/><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251.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252.xml"/><Relationship Id="rId5" Type="http://schemas.openxmlformats.org/officeDocument/2006/relationships/image" Target="../media/image68.png"/><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253.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80.xml"/><Relationship Id="rId5" Type="http://schemas.openxmlformats.org/officeDocument/2006/relationships/image" Target="../media/image3.png"/><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4.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82.xml"/><Relationship Id="rId5" Type="http://schemas.openxmlformats.org/officeDocument/2006/relationships/image" Target="../media/image5.png"/><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58AB5F6-8D6F-D21C-8D48-63EE6988BE5E}"/>
              </a:ext>
            </a:extLst>
          </p:cNvPr>
          <p:cNvGraphicFramePr>
            <a:graphicFrameLocks noChangeAspect="1"/>
          </p:cNvGraphicFramePr>
          <p:nvPr>
            <p:custDataLst>
              <p:tags r:id="rId1"/>
            </p:custDataLst>
            <p:extLst>
              <p:ext uri="{D42A27DB-BD31-4B8C-83A1-F6EECF244321}">
                <p14:modId xmlns:p14="http://schemas.microsoft.com/office/powerpoint/2010/main" val="737534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951D44E-82C6-859B-45E7-3359CCE2C6E8}"/>
              </a:ext>
            </a:extLst>
          </p:cNvPr>
          <p:cNvSpPr>
            <a:spLocks noGrp="1"/>
          </p:cNvSpPr>
          <p:nvPr>
            <p:ph type="ctrTitle"/>
          </p:nvPr>
        </p:nvSpPr>
        <p:spPr/>
        <p:txBody>
          <a:bodyPr vert="horz"/>
          <a:lstStyle/>
          <a:p>
            <a:r>
              <a:rPr lang="en-US" altLang="zh-CN" dirty="0"/>
              <a:t>KAN</a:t>
            </a:r>
            <a:endParaRPr lang="en-US" dirty="0"/>
          </a:p>
        </p:txBody>
      </p:sp>
      <p:sp>
        <p:nvSpPr>
          <p:cNvPr id="3" name="副标题 2">
            <a:extLst>
              <a:ext uri="{FF2B5EF4-FFF2-40B4-BE49-F238E27FC236}">
                <a16:creationId xmlns:a16="http://schemas.microsoft.com/office/drawing/2014/main" id="{CF3C3767-E39D-8050-23BF-85B37AEC63E9}"/>
              </a:ext>
            </a:extLst>
          </p:cNvPr>
          <p:cNvSpPr>
            <a:spLocks noGrp="1"/>
          </p:cNvSpPr>
          <p:nvPr>
            <p:ph type="subTitle" idx="1"/>
          </p:nvPr>
        </p:nvSpPr>
        <p:spPr/>
        <p:txBody>
          <a:bodyPr/>
          <a:lstStyle/>
          <a:p>
            <a:r>
              <a:rPr lang="en-US" dirty="0"/>
              <a:t>2024.06.30-</a:t>
            </a:r>
            <a:r>
              <a:rPr lang="zh-CN" altLang="en-US" dirty="0"/>
              <a:t>张力中</a:t>
            </a:r>
            <a:endParaRPr lang="en-US" dirty="0"/>
          </a:p>
        </p:txBody>
      </p:sp>
    </p:spTree>
    <p:extLst>
      <p:ext uri="{BB962C8B-B14F-4D97-AF65-F5344CB8AC3E}">
        <p14:creationId xmlns:p14="http://schemas.microsoft.com/office/powerpoint/2010/main" val="1462236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76859D7-5AEF-353F-765F-B8A038D3CAA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376859D7-5AEF-353F-765F-B8A038D3CA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40080" y="325369"/>
            <a:ext cx="4368602" cy="1956841"/>
          </a:xfrm>
        </p:spPr>
        <p:txBody>
          <a:bodyPr vert="horz" anchor="b">
            <a:normAutofit/>
          </a:bodyPr>
          <a:lstStyle/>
          <a:p>
            <a:r>
              <a:rPr lang="en-US" altLang="zh-CN" sz="5400" b="1" dirty="0">
                <a:solidFill>
                  <a:schemeClr val="tx1"/>
                </a:solidFill>
                <a:ea typeface="等线" panose="02010600030101010101" pitchFamily="2" charset="-122"/>
              </a:rPr>
              <a:t>Illustration 4</a:t>
            </a:r>
            <a:endParaRPr lang="en-US" sz="5400" dirty="0"/>
          </a:p>
        </p:txBody>
      </p:sp>
      <p:sp>
        <p:nvSpPr>
          <p:cNvPr id="9" name="Content Placeholder 8">
            <a:extLst>
              <a:ext uri="{FF2B5EF4-FFF2-40B4-BE49-F238E27FC236}">
                <a16:creationId xmlns:a16="http://schemas.microsoft.com/office/drawing/2014/main" id="{DE4DDCA5-4A5E-BB1E-BCE5-8BE0C0E0F504}"/>
              </a:ext>
            </a:extLst>
          </p:cNvPr>
          <p:cNvSpPr>
            <a:spLocks noGrp="1"/>
          </p:cNvSpPr>
          <p:nvPr>
            <p:ph idx="1"/>
          </p:nvPr>
        </p:nvSpPr>
        <p:spPr>
          <a:xfrm>
            <a:off x="640080" y="2872899"/>
            <a:ext cx="4243589" cy="3320668"/>
          </a:xfrm>
        </p:spPr>
        <p:txBody>
          <a:bodyPr>
            <a:normAutofit/>
          </a:bodyPr>
          <a:lstStyle/>
          <a:p>
            <a:r>
              <a:rPr lang="en-US" sz="2200" dirty="0"/>
              <a:t>Interestingly, MLP set Activation function at each </a:t>
            </a:r>
            <a:r>
              <a:rPr lang="en-US" sz="2200" dirty="0">
                <a:solidFill>
                  <a:srgbClr val="FF0000"/>
                </a:solidFill>
              </a:rPr>
              <a:t>Node</a:t>
            </a:r>
            <a:r>
              <a:rPr lang="en-US" sz="2200" dirty="0"/>
              <a:t> of Hidden layer to make sure whole model is </a:t>
            </a:r>
            <a:r>
              <a:rPr lang="en-US" sz="2200" dirty="0">
                <a:solidFill>
                  <a:srgbClr val="FF0000"/>
                </a:solidFill>
              </a:rPr>
              <a:t>Nonlinear</a:t>
            </a:r>
          </a:p>
        </p:txBody>
      </p:sp>
      <p:pic>
        <p:nvPicPr>
          <p:cNvPr id="5" name="内容占位符 4" descr="图示&#10;&#10;描述已自动生成">
            <a:extLst>
              <a:ext uri="{FF2B5EF4-FFF2-40B4-BE49-F238E27FC236}">
                <a16:creationId xmlns:a16="http://schemas.microsoft.com/office/drawing/2014/main" id="{B0D2E856-C494-63F6-54AE-F00C8A75FFCD}"/>
              </a:ext>
            </a:extLst>
          </p:cNvPr>
          <p:cNvPicPr>
            <a:picLocks noChangeAspect="1"/>
          </p:cNvPicPr>
          <p:nvPr/>
        </p:nvPicPr>
        <p:blipFill rotWithShape="1">
          <a:blip r:embed="rId5">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469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76859D7-5AEF-353F-765F-B8A038D3CAAD}"/>
              </a:ext>
            </a:extLst>
          </p:cNvPr>
          <p:cNvGraphicFramePr>
            <a:graphicFrameLocks noChangeAspect="1"/>
          </p:cNvGraphicFramePr>
          <p:nvPr>
            <p:custDataLst>
              <p:tags r:id="rId1"/>
            </p:custDataLst>
            <p:extLst>
              <p:ext uri="{D42A27DB-BD31-4B8C-83A1-F6EECF244321}">
                <p14:modId xmlns:p14="http://schemas.microsoft.com/office/powerpoint/2010/main" val="24873962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376859D7-5AEF-353F-765F-B8A038D3CA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40080" y="325369"/>
            <a:ext cx="4368602" cy="1956841"/>
          </a:xfrm>
        </p:spPr>
        <p:txBody>
          <a:bodyPr vert="horz" anchor="b">
            <a:normAutofit/>
          </a:bodyPr>
          <a:lstStyle/>
          <a:p>
            <a:r>
              <a:rPr lang="en-US" altLang="zh-CN" sz="5400" b="1" dirty="0">
                <a:solidFill>
                  <a:schemeClr val="tx1"/>
                </a:solidFill>
                <a:ea typeface="等线" panose="02010600030101010101" pitchFamily="2" charset="-122"/>
              </a:rPr>
              <a:t>Illustration 5</a:t>
            </a:r>
            <a:endParaRPr lang="en-US" sz="5400" dirty="0"/>
          </a:p>
        </p:txBody>
      </p:sp>
      <p:sp>
        <p:nvSpPr>
          <p:cNvPr id="9" name="Content Placeholder 8">
            <a:extLst>
              <a:ext uri="{FF2B5EF4-FFF2-40B4-BE49-F238E27FC236}">
                <a16:creationId xmlns:a16="http://schemas.microsoft.com/office/drawing/2014/main" id="{DE4DDCA5-4A5E-BB1E-BCE5-8BE0C0E0F504}"/>
              </a:ext>
            </a:extLst>
          </p:cNvPr>
          <p:cNvSpPr>
            <a:spLocks noGrp="1"/>
          </p:cNvSpPr>
          <p:nvPr>
            <p:ph idx="1"/>
          </p:nvPr>
        </p:nvSpPr>
        <p:spPr>
          <a:xfrm>
            <a:off x="640080" y="2872899"/>
            <a:ext cx="4243589" cy="3320668"/>
          </a:xfrm>
        </p:spPr>
        <p:txBody>
          <a:bodyPr>
            <a:normAutofit/>
          </a:bodyPr>
          <a:lstStyle/>
          <a:p>
            <a:r>
              <a:rPr lang="en-US" sz="2200" dirty="0"/>
              <a:t>Further, connect nodes of hidden layer to the Output nodes</a:t>
            </a:r>
            <a:endParaRPr lang="en-US" sz="2200" dirty="0">
              <a:solidFill>
                <a:srgbClr val="FF0000"/>
              </a:solidFill>
            </a:endParaRPr>
          </a:p>
        </p:txBody>
      </p:sp>
      <p:pic>
        <p:nvPicPr>
          <p:cNvPr id="5" name="内容占位符 4">
            <a:extLst>
              <a:ext uri="{FF2B5EF4-FFF2-40B4-BE49-F238E27FC236}">
                <a16:creationId xmlns:a16="http://schemas.microsoft.com/office/drawing/2014/main" id="{B0D2E856-C494-63F6-54AE-F00C8A75FFCD}"/>
              </a:ext>
            </a:extLst>
          </p:cNvPr>
          <p:cNvPicPr>
            <a:picLocks noChangeAspect="1"/>
          </p:cNvPicPr>
          <p:nvPr/>
        </p:nvPicPr>
        <p:blipFill>
          <a:blip r:embed="rId5">
            <a:extLst>
              <a:ext uri="{28A0092B-C50C-407E-A947-70E740481C1C}">
                <a14:useLocalDpi xmlns:a14="http://schemas.microsoft.com/office/drawing/2010/main" val="0"/>
              </a:ext>
            </a:extLst>
          </a:blip>
          <a:srcRect t="151" b="1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3703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76859D7-5AEF-353F-765F-B8A038D3CAAD}"/>
              </a:ext>
            </a:extLst>
          </p:cNvPr>
          <p:cNvGraphicFramePr>
            <a:graphicFrameLocks noChangeAspect="1"/>
          </p:cNvGraphicFramePr>
          <p:nvPr>
            <p:custDataLst>
              <p:tags r:id="rId1"/>
            </p:custDataLst>
            <p:extLst>
              <p:ext uri="{D42A27DB-BD31-4B8C-83A1-F6EECF244321}">
                <p14:modId xmlns:p14="http://schemas.microsoft.com/office/powerpoint/2010/main" val="1991643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376859D7-5AEF-353F-765F-B8A038D3CA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40080" y="325369"/>
            <a:ext cx="4368602" cy="1956841"/>
          </a:xfrm>
        </p:spPr>
        <p:txBody>
          <a:bodyPr vert="horz" anchor="b">
            <a:normAutofit/>
          </a:bodyPr>
          <a:lstStyle/>
          <a:p>
            <a:r>
              <a:rPr lang="en-US" altLang="zh-CN" sz="5400" b="1" dirty="0">
                <a:solidFill>
                  <a:schemeClr val="tx1"/>
                </a:solidFill>
                <a:ea typeface="等线" panose="02010600030101010101" pitchFamily="2" charset="-122"/>
              </a:rPr>
              <a:t>Illustration 6</a:t>
            </a:r>
            <a:endParaRPr lang="en-US" sz="5400" dirty="0"/>
          </a:p>
        </p:txBody>
      </p:sp>
      <p:sp>
        <p:nvSpPr>
          <p:cNvPr id="9" name="Content Placeholder 8">
            <a:extLst>
              <a:ext uri="{FF2B5EF4-FFF2-40B4-BE49-F238E27FC236}">
                <a16:creationId xmlns:a16="http://schemas.microsoft.com/office/drawing/2014/main" id="{DE4DDCA5-4A5E-BB1E-BCE5-8BE0C0E0F504}"/>
              </a:ext>
            </a:extLst>
          </p:cNvPr>
          <p:cNvSpPr>
            <a:spLocks noGrp="1"/>
          </p:cNvSpPr>
          <p:nvPr>
            <p:ph idx="1"/>
          </p:nvPr>
        </p:nvSpPr>
        <p:spPr>
          <a:xfrm>
            <a:off x="640080" y="2872899"/>
            <a:ext cx="4243589" cy="3320668"/>
          </a:xfrm>
        </p:spPr>
        <p:txBody>
          <a:bodyPr>
            <a:normAutofit/>
          </a:bodyPr>
          <a:lstStyle/>
          <a:p>
            <a:r>
              <a:rPr lang="en-US" sz="2200" dirty="0"/>
              <a:t>Now, we finish talking about the structure of MLP</a:t>
            </a:r>
          </a:p>
          <a:p>
            <a:r>
              <a:rPr lang="en-US" altLang="zh-CN" sz="2200" dirty="0"/>
              <a:t>Make sure KAN is on the right</a:t>
            </a:r>
          </a:p>
          <a:p>
            <a:pPr marL="0" indent="0">
              <a:buNone/>
            </a:pPr>
            <a:endParaRPr lang="en-US" sz="2200" dirty="0"/>
          </a:p>
          <a:p>
            <a:endParaRPr lang="en-US" sz="2200" dirty="0">
              <a:solidFill>
                <a:srgbClr val="FF0000"/>
              </a:solidFill>
            </a:endParaRPr>
          </a:p>
        </p:txBody>
      </p:sp>
      <p:pic>
        <p:nvPicPr>
          <p:cNvPr id="5" name="内容占位符 4">
            <a:extLst>
              <a:ext uri="{FF2B5EF4-FFF2-40B4-BE49-F238E27FC236}">
                <a16:creationId xmlns:a16="http://schemas.microsoft.com/office/drawing/2014/main" id="{B0D2E856-C494-63F6-54AE-F00C8A75FFCD}"/>
              </a:ext>
            </a:extLst>
          </p:cNvPr>
          <p:cNvPicPr>
            <a:picLocks noChangeAspect="1"/>
          </p:cNvPicPr>
          <p:nvPr/>
        </p:nvPicPr>
        <p:blipFill>
          <a:blip r:embed="rId5">
            <a:extLst>
              <a:ext uri="{28A0092B-C50C-407E-A947-70E740481C1C}">
                <a14:useLocalDpi xmlns:a14="http://schemas.microsoft.com/office/drawing/2010/main" val="0"/>
              </a:ext>
            </a:extLst>
          </a:blip>
          <a:srcRect t="151" b="1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2186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76859D7-5AEF-353F-765F-B8A038D3CAAD}"/>
              </a:ext>
            </a:extLst>
          </p:cNvPr>
          <p:cNvGraphicFramePr>
            <a:graphicFrameLocks noChangeAspect="1"/>
          </p:cNvGraphicFramePr>
          <p:nvPr>
            <p:custDataLst>
              <p:tags r:id="rId1"/>
            </p:custDataLst>
            <p:extLst>
              <p:ext uri="{D42A27DB-BD31-4B8C-83A1-F6EECF244321}">
                <p14:modId xmlns:p14="http://schemas.microsoft.com/office/powerpoint/2010/main" val="9414681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376859D7-5AEF-353F-765F-B8A038D3CA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40080" y="325369"/>
            <a:ext cx="4368602" cy="1956841"/>
          </a:xfrm>
        </p:spPr>
        <p:txBody>
          <a:bodyPr vert="horz" anchor="b">
            <a:normAutofit/>
          </a:bodyPr>
          <a:lstStyle/>
          <a:p>
            <a:r>
              <a:rPr lang="en-US" altLang="zh-CN" sz="5400" b="1" dirty="0">
                <a:solidFill>
                  <a:schemeClr val="tx1"/>
                </a:solidFill>
                <a:ea typeface="等线" panose="02010600030101010101" pitchFamily="2" charset="-122"/>
              </a:rPr>
              <a:t>Illustration 7</a:t>
            </a:r>
            <a:endParaRPr lang="en-US" sz="5400" dirty="0"/>
          </a:p>
        </p:txBody>
      </p:sp>
      <p:sp>
        <p:nvSpPr>
          <p:cNvPr id="9" name="Content Placeholder 8">
            <a:extLst>
              <a:ext uri="{FF2B5EF4-FFF2-40B4-BE49-F238E27FC236}">
                <a16:creationId xmlns:a16="http://schemas.microsoft.com/office/drawing/2014/main" id="{DE4DDCA5-4A5E-BB1E-BCE5-8BE0C0E0F504}"/>
              </a:ext>
            </a:extLst>
          </p:cNvPr>
          <p:cNvSpPr>
            <a:spLocks noGrp="1"/>
          </p:cNvSpPr>
          <p:nvPr>
            <p:ph idx="1"/>
          </p:nvPr>
        </p:nvSpPr>
        <p:spPr>
          <a:xfrm>
            <a:off x="640080" y="2872899"/>
            <a:ext cx="4243589" cy="3320668"/>
          </a:xfrm>
        </p:spPr>
        <p:txBody>
          <a:bodyPr>
            <a:normAutofit/>
          </a:bodyPr>
          <a:lstStyle/>
          <a:p>
            <a:r>
              <a:rPr lang="en-US" altLang="zh-CN" sz="2200" dirty="0"/>
              <a:t>We tried to connect the Output node to the nodes of Hidden layer</a:t>
            </a:r>
          </a:p>
          <a:p>
            <a:r>
              <a:rPr lang="en-US" sz="2200" dirty="0">
                <a:solidFill>
                  <a:srgbClr val="FF0000"/>
                </a:solidFill>
              </a:rPr>
              <a:t>But</a:t>
            </a:r>
          </a:p>
          <a:p>
            <a:r>
              <a:rPr lang="en-US" sz="2200" dirty="0"/>
              <a:t>There are some other processes shall be done First</a:t>
            </a:r>
          </a:p>
          <a:p>
            <a:endParaRPr lang="en-US" sz="2200" dirty="0">
              <a:solidFill>
                <a:srgbClr val="FF0000"/>
              </a:solidFill>
            </a:endParaRPr>
          </a:p>
        </p:txBody>
      </p:sp>
      <p:pic>
        <p:nvPicPr>
          <p:cNvPr id="5" name="内容占位符 4">
            <a:extLst>
              <a:ext uri="{FF2B5EF4-FFF2-40B4-BE49-F238E27FC236}">
                <a16:creationId xmlns:a16="http://schemas.microsoft.com/office/drawing/2014/main" id="{B0D2E856-C494-63F6-54AE-F00C8A75FFCD}"/>
              </a:ext>
            </a:extLst>
          </p:cNvPr>
          <p:cNvPicPr>
            <a:picLocks noChangeAspect="1"/>
          </p:cNvPicPr>
          <p:nvPr/>
        </p:nvPicPr>
        <p:blipFill>
          <a:blip r:embed="rId5">
            <a:extLst>
              <a:ext uri="{28A0092B-C50C-407E-A947-70E740481C1C}">
                <a14:useLocalDpi xmlns:a14="http://schemas.microsoft.com/office/drawing/2010/main" val="0"/>
              </a:ext>
            </a:extLst>
          </a:blip>
          <a:srcRect t="151" b="1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34201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76859D7-5AEF-353F-765F-B8A038D3CAAD}"/>
              </a:ext>
            </a:extLst>
          </p:cNvPr>
          <p:cNvGraphicFramePr>
            <a:graphicFrameLocks noChangeAspect="1"/>
          </p:cNvGraphicFramePr>
          <p:nvPr>
            <p:custDataLst>
              <p:tags r:id="rId1"/>
            </p:custDataLst>
            <p:extLst>
              <p:ext uri="{D42A27DB-BD31-4B8C-83A1-F6EECF244321}">
                <p14:modId xmlns:p14="http://schemas.microsoft.com/office/powerpoint/2010/main" val="40709033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376859D7-5AEF-353F-765F-B8A038D3CA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40080" y="325369"/>
            <a:ext cx="4368602" cy="1956841"/>
          </a:xfrm>
        </p:spPr>
        <p:txBody>
          <a:bodyPr vert="horz" anchor="b">
            <a:normAutofit/>
          </a:bodyPr>
          <a:lstStyle/>
          <a:p>
            <a:r>
              <a:rPr lang="en-US" altLang="zh-CN" sz="5400" b="1" dirty="0">
                <a:solidFill>
                  <a:schemeClr val="tx1"/>
                </a:solidFill>
                <a:ea typeface="等线" panose="02010600030101010101" pitchFamily="2" charset="-122"/>
              </a:rPr>
              <a:t>Illustration 8</a:t>
            </a:r>
            <a:endParaRPr lang="en-US" sz="5400" dirty="0"/>
          </a:p>
        </p:txBody>
      </p:sp>
      <p:sp>
        <p:nvSpPr>
          <p:cNvPr id="9" name="Content Placeholder 8">
            <a:extLst>
              <a:ext uri="{FF2B5EF4-FFF2-40B4-BE49-F238E27FC236}">
                <a16:creationId xmlns:a16="http://schemas.microsoft.com/office/drawing/2014/main" id="{DE4DDCA5-4A5E-BB1E-BCE5-8BE0C0E0F504}"/>
              </a:ext>
            </a:extLst>
          </p:cNvPr>
          <p:cNvSpPr>
            <a:spLocks noGrp="1"/>
          </p:cNvSpPr>
          <p:nvPr>
            <p:ph idx="1"/>
          </p:nvPr>
        </p:nvSpPr>
        <p:spPr>
          <a:xfrm>
            <a:off x="640080" y="2872899"/>
            <a:ext cx="4243589" cy="3320668"/>
          </a:xfrm>
        </p:spPr>
        <p:txBody>
          <a:bodyPr>
            <a:normAutofit/>
          </a:bodyPr>
          <a:lstStyle/>
          <a:p>
            <a:r>
              <a:rPr lang="en-US" sz="2200" dirty="0"/>
              <a:t>Obviously, the processes are very likely to Activation Functions.</a:t>
            </a:r>
          </a:p>
          <a:p>
            <a:r>
              <a:rPr lang="en-US" sz="2200" dirty="0"/>
              <a:t>They are different(Actually can be the same yet) simple functions</a:t>
            </a:r>
          </a:p>
        </p:txBody>
      </p:sp>
      <p:pic>
        <p:nvPicPr>
          <p:cNvPr id="5" name="内容占位符 4">
            <a:extLst>
              <a:ext uri="{FF2B5EF4-FFF2-40B4-BE49-F238E27FC236}">
                <a16:creationId xmlns:a16="http://schemas.microsoft.com/office/drawing/2014/main" id="{B0D2E856-C494-63F6-54AE-F00C8A75FFCD}"/>
              </a:ext>
            </a:extLst>
          </p:cNvPr>
          <p:cNvPicPr>
            <a:picLocks noChangeAspect="1"/>
          </p:cNvPicPr>
          <p:nvPr/>
        </p:nvPicPr>
        <p:blipFill>
          <a:blip r:embed="rId5">
            <a:extLst>
              <a:ext uri="{28A0092B-C50C-407E-A947-70E740481C1C}">
                <a14:useLocalDpi xmlns:a14="http://schemas.microsoft.com/office/drawing/2010/main" val="0"/>
              </a:ext>
            </a:extLst>
          </a:blip>
          <a:srcRect t="151" b="1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97054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76859D7-5AEF-353F-765F-B8A038D3CAAD}"/>
              </a:ext>
            </a:extLst>
          </p:cNvPr>
          <p:cNvGraphicFramePr>
            <a:graphicFrameLocks noChangeAspect="1"/>
          </p:cNvGraphicFramePr>
          <p:nvPr>
            <p:custDataLst>
              <p:tags r:id="rId1"/>
            </p:custDataLst>
            <p:extLst>
              <p:ext uri="{D42A27DB-BD31-4B8C-83A1-F6EECF244321}">
                <p14:modId xmlns:p14="http://schemas.microsoft.com/office/powerpoint/2010/main" val="2621019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376859D7-5AEF-353F-765F-B8A038D3CA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40080" y="325369"/>
            <a:ext cx="4368602" cy="1956841"/>
          </a:xfrm>
        </p:spPr>
        <p:txBody>
          <a:bodyPr vert="horz" anchor="b">
            <a:normAutofit/>
          </a:bodyPr>
          <a:lstStyle/>
          <a:p>
            <a:r>
              <a:rPr lang="en-US" altLang="zh-CN" sz="5400" b="1" dirty="0">
                <a:solidFill>
                  <a:schemeClr val="tx1"/>
                </a:solidFill>
                <a:ea typeface="等线" panose="02010600030101010101" pitchFamily="2" charset="-122"/>
              </a:rPr>
              <a:t>Illustration 9</a:t>
            </a:r>
            <a:endParaRPr lang="en-US" sz="5400" dirty="0"/>
          </a:p>
        </p:txBody>
      </p:sp>
      <p:sp>
        <p:nvSpPr>
          <p:cNvPr id="9" name="Content Placeholder 8">
            <a:extLst>
              <a:ext uri="{FF2B5EF4-FFF2-40B4-BE49-F238E27FC236}">
                <a16:creationId xmlns:a16="http://schemas.microsoft.com/office/drawing/2014/main" id="{DE4DDCA5-4A5E-BB1E-BCE5-8BE0C0E0F504}"/>
              </a:ext>
            </a:extLst>
          </p:cNvPr>
          <p:cNvSpPr>
            <a:spLocks noGrp="1"/>
          </p:cNvSpPr>
          <p:nvPr>
            <p:ph idx="1"/>
          </p:nvPr>
        </p:nvSpPr>
        <p:spPr>
          <a:xfrm>
            <a:off x="640080" y="2872899"/>
            <a:ext cx="4243589" cy="3320668"/>
          </a:xfrm>
        </p:spPr>
        <p:txBody>
          <a:bodyPr>
            <a:normAutofit/>
          </a:bodyPr>
          <a:lstStyle/>
          <a:p>
            <a:r>
              <a:rPr lang="en-US" sz="2200" dirty="0"/>
              <a:t>After these “Activation Functions”, we successfully connect to the nodes of hidden layer</a:t>
            </a:r>
            <a:endParaRPr lang="en-US" sz="2200" dirty="0">
              <a:solidFill>
                <a:srgbClr val="FF0000"/>
              </a:solidFill>
            </a:endParaRPr>
          </a:p>
        </p:txBody>
      </p:sp>
      <p:pic>
        <p:nvPicPr>
          <p:cNvPr id="5" name="内容占位符 4">
            <a:extLst>
              <a:ext uri="{FF2B5EF4-FFF2-40B4-BE49-F238E27FC236}">
                <a16:creationId xmlns:a16="http://schemas.microsoft.com/office/drawing/2014/main" id="{B0D2E856-C494-63F6-54AE-F00C8A75FFCD}"/>
              </a:ext>
            </a:extLst>
          </p:cNvPr>
          <p:cNvPicPr>
            <a:picLocks noChangeAspect="1"/>
          </p:cNvPicPr>
          <p:nvPr/>
        </p:nvPicPr>
        <p:blipFill>
          <a:blip r:embed="rId5">
            <a:extLst>
              <a:ext uri="{28A0092B-C50C-407E-A947-70E740481C1C}">
                <a14:useLocalDpi xmlns:a14="http://schemas.microsoft.com/office/drawing/2010/main" val="0"/>
              </a:ext>
            </a:extLst>
          </a:blip>
          <a:srcRect t="151" b="1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998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76859D7-5AEF-353F-765F-B8A038D3CAAD}"/>
              </a:ext>
            </a:extLst>
          </p:cNvPr>
          <p:cNvGraphicFramePr>
            <a:graphicFrameLocks noChangeAspect="1"/>
          </p:cNvGraphicFramePr>
          <p:nvPr>
            <p:custDataLst>
              <p:tags r:id="rId1"/>
            </p:custDataLst>
            <p:extLst>
              <p:ext uri="{D42A27DB-BD31-4B8C-83A1-F6EECF244321}">
                <p14:modId xmlns:p14="http://schemas.microsoft.com/office/powerpoint/2010/main" val="13540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376859D7-5AEF-353F-765F-B8A038D3CA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40080" y="325369"/>
            <a:ext cx="4368602" cy="1956841"/>
          </a:xfrm>
        </p:spPr>
        <p:txBody>
          <a:bodyPr vert="horz" anchor="b">
            <a:normAutofit/>
          </a:bodyPr>
          <a:lstStyle/>
          <a:p>
            <a:r>
              <a:rPr lang="en-US" altLang="zh-CN" sz="5400" b="1" dirty="0">
                <a:solidFill>
                  <a:schemeClr val="tx1"/>
                </a:solidFill>
                <a:ea typeface="等线" panose="02010600030101010101" pitchFamily="2" charset="-122"/>
              </a:rPr>
              <a:t>Illustration 10</a:t>
            </a:r>
            <a:endParaRPr lang="en-US" sz="5400" dirty="0"/>
          </a:p>
        </p:txBody>
      </p:sp>
      <p:sp>
        <p:nvSpPr>
          <p:cNvPr id="9" name="Content Placeholder 8">
            <a:extLst>
              <a:ext uri="{FF2B5EF4-FFF2-40B4-BE49-F238E27FC236}">
                <a16:creationId xmlns:a16="http://schemas.microsoft.com/office/drawing/2014/main" id="{DE4DDCA5-4A5E-BB1E-BCE5-8BE0C0E0F504}"/>
              </a:ext>
            </a:extLst>
          </p:cNvPr>
          <p:cNvSpPr>
            <a:spLocks noGrp="1"/>
          </p:cNvSpPr>
          <p:nvPr>
            <p:ph idx="1"/>
          </p:nvPr>
        </p:nvSpPr>
        <p:spPr>
          <a:xfrm>
            <a:off x="640080" y="2872899"/>
            <a:ext cx="4243589" cy="3320668"/>
          </a:xfrm>
        </p:spPr>
        <p:txBody>
          <a:bodyPr>
            <a:normAutofit/>
          </a:bodyPr>
          <a:lstStyle/>
          <a:p>
            <a:r>
              <a:rPr lang="en-US" sz="2200" dirty="0"/>
              <a:t>The same as what were mentioned above, it’s time to pass the second “Activation Functions” </a:t>
            </a:r>
            <a:endParaRPr lang="en-US" sz="2200" dirty="0">
              <a:solidFill>
                <a:srgbClr val="FF0000"/>
              </a:solidFill>
            </a:endParaRPr>
          </a:p>
        </p:txBody>
      </p:sp>
      <p:pic>
        <p:nvPicPr>
          <p:cNvPr id="5" name="内容占位符 4">
            <a:extLst>
              <a:ext uri="{FF2B5EF4-FFF2-40B4-BE49-F238E27FC236}">
                <a16:creationId xmlns:a16="http://schemas.microsoft.com/office/drawing/2014/main" id="{B0D2E856-C494-63F6-54AE-F00C8A75FFCD}"/>
              </a:ext>
            </a:extLst>
          </p:cNvPr>
          <p:cNvPicPr>
            <a:picLocks noChangeAspect="1"/>
          </p:cNvPicPr>
          <p:nvPr/>
        </p:nvPicPr>
        <p:blipFill>
          <a:blip r:embed="rId5">
            <a:extLst>
              <a:ext uri="{28A0092B-C50C-407E-A947-70E740481C1C}">
                <a14:useLocalDpi xmlns:a14="http://schemas.microsoft.com/office/drawing/2010/main" val="0"/>
              </a:ext>
            </a:extLst>
          </a:blip>
          <a:srcRect t="151" b="1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7688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76859D7-5AEF-353F-765F-B8A038D3CAAD}"/>
              </a:ext>
            </a:extLst>
          </p:cNvPr>
          <p:cNvGraphicFramePr>
            <a:graphicFrameLocks noChangeAspect="1"/>
          </p:cNvGraphicFramePr>
          <p:nvPr>
            <p:custDataLst>
              <p:tags r:id="rId1"/>
            </p:custDataLst>
            <p:extLst>
              <p:ext uri="{D42A27DB-BD31-4B8C-83A1-F6EECF244321}">
                <p14:modId xmlns:p14="http://schemas.microsoft.com/office/powerpoint/2010/main" val="23250536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376859D7-5AEF-353F-765F-B8A038D3CA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40080" y="325369"/>
            <a:ext cx="4368602" cy="1956841"/>
          </a:xfrm>
        </p:spPr>
        <p:txBody>
          <a:bodyPr vert="horz" anchor="b">
            <a:normAutofit/>
          </a:bodyPr>
          <a:lstStyle/>
          <a:p>
            <a:r>
              <a:rPr lang="en-US" altLang="zh-CN" sz="5400" b="1" dirty="0">
                <a:solidFill>
                  <a:schemeClr val="tx1"/>
                </a:solidFill>
                <a:ea typeface="等线" panose="02010600030101010101" pitchFamily="2" charset="-122"/>
              </a:rPr>
              <a:t>Illustration 11</a:t>
            </a:r>
            <a:endParaRPr lang="en-US" sz="5400" dirty="0"/>
          </a:p>
        </p:txBody>
      </p:sp>
      <p:sp>
        <p:nvSpPr>
          <p:cNvPr id="9" name="Content Placeholder 8">
            <a:extLst>
              <a:ext uri="{FF2B5EF4-FFF2-40B4-BE49-F238E27FC236}">
                <a16:creationId xmlns:a16="http://schemas.microsoft.com/office/drawing/2014/main" id="{DE4DDCA5-4A5E-BB1E-BCE5-8BE0C0E0F504}"/>
              </a:ext>
            </a:extLst>
          </p:cNvPr>
          <p:cNvSpPr>
            <a:spLocks noGrp="1"/>
          </p:cNvSpPr>
          <p:nvPr>
            <p:ph idx="1"/>
          </p:nvPr>
        </p:nvSpPr>
        <p:spPr>
          <a:xfrm>
            <a:off x="640080" y="2872899"/>
            <a:ext cx="4243589" cy="3320668"/>
          </a:xfrm>
        </p:spPr>
        <p:txBody>
          <a:bodyPr>
            <a:normAutofit/>
          </a:bodyPr>
          <a:lstStyle/>
          <a:p>
            <a:r>
              <a:rPr lang="en-US" sz="2200" dirty="0"/>
              <a:t>Congratulations! </a:t>
            </a:r>
          </a:p>
          <a:p>
            <a:r>
              <a:rPr lang="en-US" altLang="zh-CN" sz="2200" dirty="0"/>
              <a:t>We are very close to the end</a:t>
            </a:r>
            <a:endParaRPr lang="en-US" sz="2200" dirty="0"/>
          </a:p>
        </p:txBody>
      </p:sp>
      <p:pic>
        <p:nvPicPr>
          <p:cNvPr id="5" name="内容占位符 4">
            <a:extLst>
              <a:ext uri="{FF2B5EF4-FFF2-40B4-BE49-F238E27FC236}">
                <a16:creationId xmlns:a16="http://schemas.microsoft.com/office/drawing/2014/main" id="{B0D2E856-C494-63F6-54AE-F00C8A75FFCD}"/>
              </a:ext>
            </a:extLst>
          </p:cNvPr>
          <p:cNvPicPr>
            <a:picLocks noChangeAspect="1"/>
          </p:cNvPicPr>
          <p:nvPr/>
        </p:nvPicPr>
        <p:blipFill>
          <a:blip r:embed="rId5">
            <a:extLst>
              <a:ext uri="{28A0092B-C50C-407E-A947-70E740481C1C}">
                <a14:useLocalDpi xmlns:a14="http://schemas.microsoft.com/office/drawing/2010/main" val="0"/>
              </a:ext>
            </a:extLst>
          </a:blip>
          <a:srcRect t="151" b="1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01140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76859D7-5AEF-353F-765F-B8A038D3CAAD}"/>
              </a:ext>
            </a:extLst>
          </p:cNvPr>
          <p:cNvGraphicFramePr>
            <a:graphicFrameLocks noChangeAspect="1"/>
          </p:cNvGraphicFramePr>
          <p:nvPr>
            <p:custDataLst>
              <p:tags r:id="rId1"/>
            </p:custDataLst>
            <p:extLst>
              <p:ext uri="{D42A27DB-BD31-4B8C-83A1-F6EECF244321}">
                <p14:modId xmlns:p14="http://schemas.microsoft.com/office/powerpoint/2010/main" val="704080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376859D7-5AEF-353F-765F-B8A038D3CA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40080" y="325369"/>
            <a:ext cx="4368602" cy="1956841"/>
          </a:xfrm>
        </p:spPr>
        <p:txBody>
          <a:bodyPr vert="horz" anchor="b">
            <a:normAutofit/>
          </a:bodyPr>
          <a:lstStyle/>
          <a:p>
            <a:r>
              <a:rPr lang="en-US" altLang="zh-CN" sz="5400" b="1" dirty="0">
                <a:solidFill>
                  <a:schemeClr val="tx1"/>
                </a:solidFill>
                <a:ea typeface="等线" panose="02010600030101010101" pitchFamily="2" charset="-122"/>
              </a:rPr>
              <a:t>Illustration 12</a:t>
            </a:r>
            <a:endParaRPr lang="en-US" sz="5400" dirty="0"/>
          </a:p>
        </p:txBody>
      </p:sp>
      <p:sp>
        <p:nvSpPr>
          <p:cNvPr id="9" name="Content Placeholder 8">
            <a:extLst>
              <a:ext uri="{FF2B5EF4-FFF2-40B4-BE49-F238E27FC236}">
                <a16:creationId xmlns:a16="http://schemas.microsoft.com/office/drawing/2014/main" id="{DE4DDCA5-4A5E-BB1E-BCE5-8BE0C0E0F504}"/>
              </a:ext>
            </a:extLst>
          </p:cNvPr>
          <p:cNvSpPr>
            <a:spLocks noGrp="1"/>
          </p:cNvSpPr>
          <p:nvPr>
            <p:ph idx="1"/>
          </p:nvPr>
        </p:nvSpPr>
        <p:spPr>
          <a:xfrm>
            <a:off x="640080" y="2872899"/>
            <a:ext cx="4243589" cy="3320668"/>
          </a:xfrm>
        </p:spPr>
        <p:txBody>
          <a:bodyPr>
            <a:normAutofit/>
          </a:bodyPr>
          <a:lstStyle/>
          <a:p>
            <a:r>
              <a:rPr lang="en-US" sz="2200" dirty="0"/>
              <a:t>Finally, we connect to the Input Nodes</a:t>
            </a:r>
          </a:p>
          <a:p>
            <a:endParaRPr lang="en-US" sz="2200" dirty="0"/>
          </a:p>
          <a:p>
            <a:r>
              <a:rPr lang="en-US" sz="2200" dirty="0">
                <a:solidFill>
                  <a:srgbClr val="FF0000"/>
                </a:solidFill>
              </a:rPr>
              <a:t>Think about some details:</a:t>
            </a:r>
          </a:p>
          <a:p>
            <a:r>
              <a:rPr lang="en-US" sz="2200" dirty="0"/>
              <a:t>1 Differences?</a:t>
            </a:r>
          </a:p>
          <a:p>
            <a:r>
              <a:rPr lang="en-US" sz="2200" dirty="0"/>
              <a:t>2 Patterns behind?</a:t>
            </a:r>
          </a:p>
        </p:txBody>
      </p:sp>
      <p:pic>
        <p:nvPicPr>
          <p:cNvPr id="5" name="内容占位符 4">
            <a:extLst>
              <a:ext uri="{FF2B5EF4-FFF2-40B4-BE49-F238E27FC236}">
                <a16:creationId xmlns:a16="http://schemas.microsoft.com/office/drawing/2014/main" id="{B0D2E856-C494-63F6-54AE-F00C8A75FFCD}"/>
              </a:ext>
            </a:extLst>
          </p:cNvPr>
          <p:cNvPicPr>
            <a:picLocks noChangeAspect="1"/>
          </p:cNvPicPr>
          <p:nvPr/>
        </p:nvPicPr>
        <p:blipFill>
          <a:blip r:embed="rId5">
            <a:extLst>
              <a:ext uri="{28A0092B-C50C-407E-A947-70E740481C1C}">
                <a14:useLocalDpi xmlns:a14="http://schemas.microsoft.com/office/drawing/2010/main" val="0"/>
              </a:ext>
            </a:extLst>
          </a:blip>
          <a:srcRect t="151" b="1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47495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DC5C3FE-7390-5F3B-357A-2917617785CF}"/>
              </a:ext>
            </a:extLst>
          </p:cNvPr>
          <p:cNvGraphicFramePr>
            <a:graphicFrameLocks noChangeAspect="1"/>
          </p:cNvGraphicFramePr>
          <p:nvPr>
            <p:custDataLst>
              <p:tags r:id="rId1"/>
            </p:custDataLst>
            <p:extLst>
              <p:ext uri="{D42A27DB-BD31-4B8C-83A1-F6EECF244321}">
                <p14:modId xmlns:p14="http://schemas.microsoft.com/office/powerpoint/2010/main" val="2456567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useBgFill="1">
        <p:nvSpPr>
          <p:cNvPr id="11" name="Rectangle 10">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KAN">
            <a:hlinkClick r:id="" action="ppaction://media"/>
            <a:extLst>
              <a:ext uri="{FF2B5EF4-FFF2-40B4-BE49-F238E27FC236}">
                <a16:creationId xmlns:a16="http://schemas.microsoft.com/office/drawing/2014/main" id="{F482934B-D84A-7E16-0128-B9E9D70A1B2A}"/>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5988424" y="646206"/>
            <a:ext cx="5365375" cy="5365375"/>
          </a:xfrm>
          <a:prstGeom prst="rect">
            <a:avLst/>
          </a:prstGeom>
        </p:spPr>
      </p:pic>
      <p:grpSp>
        <p:nvGrpSpPr>
          <p:cNvPr id="14" name="组合 13">
            <a:extLst>
              <a:ext uri="{FF2B5EF4-FFF2-40B4-BE49-F238E27FC236}">
                <a16:creationId xmlns:a16="http://schemas.microsoft.com/office/drawing/2014/main" id="{9F79DED0-F6F1-8305-B747-5F5E83E0EB96}"/>
              </a:ext>
            </a:extLst>
          </p:cNvPr>
          <p:cNvGrpSpPr/>
          <p:nvPr/>
        </p:nvGrpSpPr>
        <p:grpSpPr>
          <a:xfrm>
            <a:off x="417699" y="954643"/>
            <a:ext cx="5153025" cy="2474357"/>
            <a:chOff x="417699" y="954643"/>
            <a:chExt cx="5153025" cy="2474357"/>
          </a:xfrm>
        </p:grpSpPr>
        <p:pic>
          <p:nvPicPr>
            <p:cNvPr id="9" name="图片 8">
              <a:extLst>
                <a:ext uri="{FF2B5EF4-FFF2-40B4-BE49-F238E27FC236}">
                  <a16:creationId xmlns:a16="http://schemas.microsoft.com/office/drawing/2014/main" id="{FE225B5B-646A-3877-6955-109B1E25607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17699" y="1323975"/>
              <a:ext cx="5153025" cy="2105025"/>
            </a:xfrm>
            <a:prstGeom prst="rect">
              <a:avLst/>
            </a:prstGeom>
          </p:spPr>
        </p:pic>
        <p:sp>
          <p:nvSpPr>
            <p:cNvPr id="13" name="文本框 12">
              <a:extLst>
                <a:ext uri="{FF2B5EF4-FFF2-40B4-BE49-F238E27FC236}">
                  <a16:creationId xmlns:a16="http://schemas.microsoft.com/office/drawing/2014/main" id="{B7BCB921-5D7C-894F-8E8E-3417E01355F3}"/>
                </a:ext>
              </a:extLst>
            </p:cNvPr>
            <p:cNvSpPr txBox="1"/>
            <p:nvPr/>
          </p:nvSpPr>
          <p:spPr>
            <a:xfrm>
              <a:off x="417699" y="954643"/>
              <a:ext cx="884051" cy="369332"/>
            </a:xfrm>
            <a:prstGeom prst="rect">
              <a:avLst/>
            </a:prstGeom>
            <a:noFill/>
          </p:spPr>
          <p:txBody>
            <a:bodyPr wrap="square" rtlCol="0">
              <a:spAutoFit/>
            </a:bodyPr>
            <a:lstStyle/>
            <a:p>
              <a:r>
                <a:rPr lang="en-US" dirty="0"/>
                <a:t>MLP:</a:t>
              </a:r>
            </a:p>
          </p:txBody>
        </p:sp>
      </p:grpSp>
      <p:grpSp>
        <p:nvGrpSpPr>
          <p:cNvPr id="16" name="组合 15">
            <a:extLst>
              <a:ext uri="{FF2B5EF4-FFF2-40B4-BE49-F238E27FC236}">
                <a16:creationId xmlns:a16="http://schemas.microsoft.com/office/drawing/2014/main" id="{F38177F7-8E14-FBB3-3BD0-FE6976296A29}"/>
              </a:ext>
            </a:extLst>
          </p:cNvPr>
          <p:cNvGrpSpPr/>
          <p:nvPr/>
        </p:nvGrpSpPr>
        <p:grpSpPr>
          <a:xfrm>
            <a:off x="512948" y="3924300"/>
            <a:ext cx="4962525" cy="2132011"/>
            <a:chOff x="512948" y="3924300"/>
            <a:chExt cx="4962525" cy="2132011"/>
          </a:xfrm>
        </p:grpSpPr>
        <p:pic>
          <p:nvPicPr>
            <p:cNvPr id="12" name="图片 11">
              <a:extLst>
                <a:ext uri="{FF2B5EF4-FFF2-40B4-BE49-F238E27FC236}">
                  <a16:creationId xmlns:a16="http://schemas.microsoft.com/office/drawing/2014/main" id="{7956B32F-90E7-5E99-498C-84C116923F0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12948" y="4522787"/>
              <a:ext cx="4962525" cy="1533524"/>
            </a:xfrm>
            <a:prstGeom prst="rect">
              <a:avLst/>
            </a:prstGeom>
          </p:spPr>
        </p:pic>
        <p:sp>
          <p:nvSpPr>
            <p:cNvPr id="15" name="文本框 14">
              <a:extLst>
                <a:ext uri="{FF2B5EF4-FFF2-40B4-BE49-F238E27FC236}">
                  <a16:creationId xmlns:a16="http://schemas.microsoft.com/office/drawing/2014/main" id="{1CC04356-204D-F06B-CA09-A629D5E8123D}"/>
                </a:ext>
              </a:extLst>
            </p:cNvPr>
            <p:cNvSpPr txBox="1"/>
            <p:nvPr/>
          </p:nvSpPr>
          <p:spPr>
            <a:xfrm>
              <a:off x="512948" y="3924300"/>
              <a:ext cx="833252" cy="369332"/>
            </a:xfrm>
            <a:prstGeom prst="rect">
              <a:avLst/>
            </a:prstGeom>
            <a:noFill/>
          </p:spPr>
          <p:txBody>
            <a:bodyPr wrap="square" rtlCol="0">
              <a:spAutoFit/>
            </a:bodyPr>
            <a:lstStyle/>
            <a:p>
              <a:r>
                <a:rPr lang="en-US" dirty="0"/>
                <a:t>KAN:</a:t>
              </a:r>
            </a:p>
          </p:txBody>
        </p:sp>
      </p:grpSp>
    </p:spTree>
    <p:extLst>
      <p:ext uri="{BB962C8B-B14F-4D97-AF65-F5344CB8AC3E}">
        <p14:creationId xmlns:p14="http://schemas.microsoft.com/office/powerpoint/2010/main" val="23007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hlinkClick r:id="rId26" action="ppaction://hlinksldjump"/>
            <a:extLst>
              <a:ext uri="{FF2B5EF4-FFF2-40B4-BE49-F238E27FC236}">
                <a16:creationId xmlns:a16="http://schemas.microsoft.com/office/drawing/2014/main" id="{77D834F8-66D8-E8E5-29C5-87BED567D15E}"/>
              </a:ext>
            </a:extLst>
          </p:cNvPr>
          <p:cNvSpPr/>
          <p:nvPr>
            <p:custDataLst>
              <p:tags r:id="rId2"/>
            </p:custDataLst>
          </p:nvPr>
        </p:nvSpPr>
        <p:spPr>
          <a:xfrm>
            <a:off x="11170198" y="460728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56</a:t>
            </a:r>
          </a:p>
        </p:txBody>
      </p:sp>
      <p:sp>
        <p:nvSpPr>
          <p:cNvPr id="53" name="矩形 52">
            <a:hlinkClick r:id="rId26" action="ppaction://hlinksldjump"/>
            <a:extLst>
              <a:ext uri="{FF2B5EF4-FFF2-40B4-BE49-F238E27FC236}">
                <a16:creationId xmlns:a16="http://schemas.microsoft.com/office/drawing/2014/main" id="{D303DAA4-9D63-C7E2-626A-8BA4073B4ADC}"/>
              </a:ext>
            </a:extLst>
          </p:cNvPr>
          <p:cNvSpPr/>
          <p:nvPr>
            <p:custDataLst>
              <p:tags r:id="rId3"/>
            </p:custDataLst>
          </p:nvPr>
        </p:nvSpPr>
        <p:spPr>
          <a:xfrm>
            <a:off x="1301810" y="4607285"/>
            <a:ext cx="42591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Discussion</a:t>
            </a:r>
          </a:p>
        </p:txBody>
      </p:sp>
      <p:sp>
        <p:nvSpPr>
          <p:cNvPr id="52" name="矩形 51">
            <a:hlinkClick r:id="rId26" action="ppaction://hlinksldjump"/>
            <a:extLst>
              <a:ext uri="{FF2B5EF4-FFF2-40B4-BE49-F238E27FC236}">
                <a16:creationId xmlns:a16="http://schemas.microsoft.com/office/drawing/2014/main" id="{A53226D3-B521-E083-A64F-7B02309F2726}"/>
              </a:ext>
            </a:extLst>
          </p:cNvPr>
          <p:cNvSpPr/>
          <p:nvPr>
            <p:custDataLst>
              <p:tags r:id="rId4"/>
            </p:custDataLst>
          </p:nvPr>
        </p:nvSpPr>
        <p:spPr>
          <a:xfrm>
            <a:off x="838200" y="460728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7</a:t>
            </a:r>
          </a:p>
        </p:txBody>
      </p:sp>
      <p:sp>
        <p:nvSpPr>
          <p:cNvPr id="51" name="矩形 50">
            <a:hlinkClick r:id="rId27" action="ppaction://hlinksldjump"/>
            <a:extLst>
              <a:ext uri="{FF2B5EF4-FFF2-40B4-BE49-F238E27FC236}">
                <a16:creationId xmlns:a16="http://schemas.microsoft.com/office/drawing/2014/main" id="{24EA23F9-33E4-A26D-A5CB-BF2173221CDB}"/>
              </a:ext>
            </a:extLst>
          </p:cNvPr>
          <p:cNvSpPr/>
          <p:nvPr>
            <p:custDataLst>
              <p:tags r:id="rId5"/>
            </p:custDataLst>
          </p:nvPr>
        </p:nvSpPr>
        <p:spPr>
          <a:xfrm>
            <a:off x="11170198" y="4143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47</a:t>
            </a:r>
          </a:p>
        </p:txBody>
      </p:sp>
      <p:sp>
        <p:nvSpPr>
          <p:cNvPr id="50" name="矩形 49">
            <a:hlinkClick r:id="rId27" action="ppaction://hlinksldjump"/>
            <a:extLst>
              <a:ext uri="{FF2B5EF4-FFF2-40B4-BE49-F238E27FC236}">
                <a16:creationId xmlns:a16="http://schemas.microsoft.com/office/drawing/2014/main" id="{EF097AC9-45F2-B282-88FF-1A45FDF1745D}"/>
              </a:ext>
            </a:extLst>
          </p:cNvPr>
          <p:cNvSpPr/>
          <p:nvPr>
            <p:custDataLst>
              <p:tags r:id="rId6"/>
            </p:custDataLst>
          </p:nvPr>
        </p:nvSpPr>
        <p:spPr>
          <a:xfrm>
            <a:off x="1301810" y="414367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Interpretability: KAN for scientific discoveries</a:t>
            </a:r>
          </a:p>
        </p:txBody>
      </p:sp>
      <p:sp>
        <p:nvSpPr>
          <p:cNvPr id="49" name="矩形 48">
            <a:hlinkClick r:id="rId27" action="ppaction://hlinksldjump"/>
            <a:extLst>
              <a:ext uri="{FF2B5EF4-FFF2-40B4-BE49-F238E27FC236}">
                <a16:creationId xmlns:a16="http://schemas.microsoft.com/office/drawing/2014/main" id="{773C5193-A094-5703-03F2-F06570D5CA45}"/>
              </a:ext>
            </a:extLst>
          </p:cNvPr>
          <p:cNvSpPr/>
          <p:nvPr>
            <p:custDataLst>
              <p:tags r:id="rId7"/>
            </p:custDataLst>
          </p:nvPr>
        </p:nvSpPr>
        <p:spPr>
          <a:xfrm>
            <a:off x="838200" y="4143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6</a:t>
            </a:r>
          </a:p>
        </p:txBody>
      </p:sp>
      <p:sp>
        <p:nvSpPr>
          <p:cNvPr id="48" name="矩形 47">
            <a:hlinkClick r:id="rId28" action="ppaction://hlinksldjump"/>
            <a:extLst>
              <a:ext uri="{FF2B5EF4-FFF2-40B4-BE49-F238E27FC236}">
                <a16:creationId xmlns:a16="http://schemas.microsoft.com/office/drawing/2014/main" id="{582D417F-3B5F-30E4-DC63-D59CE4C68039}"/>
              </a:ext>
            </a:extLst>
          </p:cNvPr>
          <p:cNvSpPr/>
          <p:nvPr>
            <p:custDataLst>
              <p:tags r:id="rId8"/>
            </p:custDataLst>
          </p:nvPr>
        </p:nvSpPr>
        <p:spPr>
          <a:xfrm>
            <a:off x="11170198" y="368006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40</a:t>
            </a:r>
          </a:p>
        </p:txBody>
      </p:sp>
      <p:sp>
        <p:nvSpPr>
          <p:cNvPr id="47" name="矩形 46">
            <a:hlinkClick r:id="rId28" action="ppaction://hlinksldjump"/>
            <a:extLst>
              <a:ext uri="{FF2B5EF4-FFF2-40B4-BE49-F238E27FC236}">
                <a16:creationId xmlns:a16="http://schemas.microsoft.com/office/drawing/2014/main" id="{920C13ED-0927-DDE5-5346-028BF79379C0}"/>
              </a:ext>
            </a:extLst>
          </p:cNvPr>
          <p:cNvSpPr/>
          <p:nvPr>
            <p:custDataLst>
              <p:tags r:id="rId9"/>
            </p:custDataLst>
          </p:nvPr>
        </p:nvSpPr>
        <p:spPr>
          <a:xfrm>
            <a:off x="1301810" y="368006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Accuracy: scaling properties of KAN</a:t>
            </a:r>
          </a:p>
        </p:txBody>
      </p:sp>
      <p:sp>
        <p:nvSpPr>
          <p:cNvPr id="46" name="矩形 45">
            <a:hlinkClick r:id="rId28" action="ppaction://hlinksldjump"/>
            <a:extLst>
              <a:ext uri="{FF2B5EF4-FFF2-40B4-BE49-F238E27FC236}">
                <a16:creationId xmlns:a16="http://schemas.microsoft.com/office/drawing/2014/main" id="{3B119578-D4A9-E786-C639-61B60C91006D}"/>
              </a:ext>
            </a:extLst>
          </p:cNvPr>
          <p:cNvSpPr/>
          <p:nvPr>
            <p:custDataLst>
              <p:tags r:id="rId10"/>
            </p:custDataLst>
          </p:nvPr>
        </p:nvSpPr>
        <p:spPr>
          <a:xfrm>
            <a:off x="838200" y="368006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5</a:t>
            </a:r>
          </a:p>
        </p:txBody>
      </p:sp>
      <p:sp>
        <p:nvSpPr>
          <p:cNvPr id="45" name="矩形 44">
            <a:hlinkClick r:id="rId29" action="ppaction://hlinksldjump"/>
            <a:extLst>
              <a:ext uri="{FF2B5EF4-FFF2-40B4-BE49-F238E27FC236}">
                <a16:creationId xmlns:a16="http://schemas.microsoft.com/office/drawing/2014/main" id="{7B501C6C-0477-6E4B-7235-CCCE28B7C780}"/>
              </a:ext>
            </a:extLst>
          </p:cNvPr>
          <p:cNvSpPr/>
          <p:nvPr>
            <p:custDataLst>
              <p:tags r:id="rId11"/>
            </p:custDataLst>
          </p:nvPr>
        </p:nvSpPr>
        <p:spPr>
          <a:xfrm>
            <a:off x="11170198" y="321645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28</a:t>
            </a:r>
          </a:p>
        </p:txBody>
      </p:sp>
      <p:sp>
        <p:nvSpPr>
          <p:cNvPr id="44" name="矩形 43">
            <a:hlinkClick r:id="rId29" action="ppaction://hlinksldjump"/>
            <a:extLst>
              <a:ext uri="{FF2B5EF4-FFF2-40B4-BE49-F238E27FC236}">
                <a16:creationId xmlns:a16="http://schemas.microsoft.com/office/drawing/2014/main" id="{34C1B620-3EFA-C336-6228-F987D07F421E}"/>
              </a:ext>
            </a:extLst>
          </p:cNvPr>
          <p:cNvSpPr/>
          <p:nvPr>
            <p:custDataLst>
              <p:tags r:id="rId12"/>
            </p:custDataLst>
          </p:nvPr>
        </p:nvSpPr>
        <p:spPr>
          <a:xfrm>
            <a:off x="1301810" y="321645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Algorithmic Implementation</a:t>
            </a:r>
          </a:p>
        </p:txBody>
      </p:sp>
      <p:sp>
        <p:nvSpPr>
          <p:cNvPr id="43" name="矩形 42">
            <a:hlinkClick r:id="rId29" action="ppaction://hlinksldjump"/>
            <a:extLst>
              <a:ext uri="{FF2B5EF4-FFF2-40B4-BE49-F238E27FC236}">
                <a16:creationId xmlns:a16="http://schemas.microsoft.com/office/drawing/2014/main" id="{87843CC9-2056-2D61-5211-68EDBC8DE0C3}"/>
              </a:ext>
            </a:extLst>
          </p:cNvPr>
          <p:cNvSpPr/>
          <p:nvPr>
            <p:custDataLst>
              <p:tags r:id="rId13"/>
            </p:custDataLst>
          </p:nvPr>
        </p:nvSpPr>
        <p:spPr>
          <a:xfrm>
            <a:off x="838200" y="321645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4</a:t>
            </a:r>
          </a:p>
        </p:txBody>
      </p:sp>
      <p:sp>
        <p:nvSpPr>
          <p:cNvPr id="42" name="矩形 41">
            <a:hlinkClick r:id="rId30" action="ppaction://hlinksldjump"/>
            <a:extLst>
              <a:ext uri="{FF2B5EF4-FFF2-40B4-BE49-F238E27FC236}">
                <a16:creationId xmlns:a16="http://schemas.microsoft.com/office/drawing/2014/main" id="{7B81CDE9-2B20-2601-FE63-7A180E056F4C}"/>
              </a:ext>
            </a:extLst>
          </p:cNvPr>
          <p:cNvSpPr/>
          <p:nvPr>
            <p:custDataLst>
              <p:tags r:id="rId14"/>
            </p:custDataLst>
          </p:nvPr>
        </p:nvSpPr>
        <p:spPr>
          <a:xfrm>
            <a:off x="11170198" y="275284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20</a:t>
            </a:r>
          </a:p>
        </p:txBody>
      </p:sp>
      <p:sp>
        <p:nvSpPr>
          <p:cNvPr id="41" name="矩形 40">
            <a:hlinkClick r:id="rId30" action="ppaction://hlinksldjump"/>
            <a:extLst>
              <a:ext uri="{FF2B5EF4-FFF2-40B4-BE49-F238E27FC236}">
                <a16:creationId xmlns:a16="http://schemas.microsoft.com/office/drawing/2014/main" id="{016618D6-7E29-4B3F-0CCA-03BBA80FC7BA}"/>
              </a:ext>
            </a:extLst>
          </p:cNvPr>
          <p:cNvSpPr/>
          <p:nvPr>
            <p:custDataLst>
              <p:tags r:id="rId15"/>
            </p:custDataLst>
          </p:nvPr>
        </p:nvSpPr>
        <p:spPr>
          <a:xfrm>
            <a:off x="1301810" y="275284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Math Foundation</a:t>
            </a:r>
          </a:p>
        </p:txBody>
      </p:sp>
      <p:sp>
        <p:nvSpPr>
          <p:cNvPr id="40" name="矩形 39">
            <a:hlinkClick r:id="rId30" action="ppaction://hlinksldjump"/>
            <a:extLst>
              <a:ext uri="{FF2B5EF4-FFF2-40B4-BE49-F238E27FC236}">
                <a16:creationId xmlns:a16="http://schemas.microsoft.com/office/drawing/2014/main" id="{5584813F-9D41-9DC8-D5BC-271066404D0C}"/>
              </a:ext>
            </a:extLst>
          </p:cNvPr>
          <p:cNvSpPr/>
          <p:nvPr>
            <p:custDataLst>
              <p:tags r:id="rId16"/>
            </p:custDataLst>
          </p:nvPr>
        </p:nvSpPr>
        <p:spPr>
          <a:xfrm>
            <a:off x="838200" y="275284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3</a:t>
            </a:r>
          </a:p>
        </p:txBody>
      </p:sp>
      <p:sp>
        <p:nvSpPr>
          <p:cNvPr id="39" name="矩形 38">
            <a:hlinkClick r:id="rId31" action="ppaction://hlinksldjump"/>
            <a:extLst>
              <a:ext uri="{FF2B5EF4-FFF2-40B4-BE49-F238E27FC236}">
                <a16:creationId xmlns:a16="http://schemas.microsoft.com/office/drawing/2014/main" id="{AF15ED0D-A0A6-F9EC-B805-184EC4D737F6}"/>
              </a:ext>
            </a:extLst>
          </p:cNvPr>
          <p:cNvSpPr/>
          <p:nvPr>
            <p:custDataLst>
              <p:tags r:id="rId17"/>
            </p:custDataLst>
          </p:nvPr>
        </p:nvSpPr>
        <p:spPr>
          <a:xfrm>
            <a:off x="11170198" y="22892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6</a:t>
            </a:r>
          </a:p>
        </p:txBody>
      </p:sp>
      <p:sp>
        <p:nvSpPr>
          <p:cNvPr id="38" name="矩形 37">
            <a:hlinkClick r:id="rId31" action="ppaction://hlinksldjump"/>
            <a:extLst>
              <a:ext uri="{FF2B5EF4-FFF2-40B4-BE49-F238E27FC236}">
                <a16:creationId xmlns:a16="http://schemas.microsoft.com/office/drawing/2014/main" id="{A9B4B742-A059-B5C2-6E48-81513BC5A25B}"/>
              </a:ext>
            </a:extLst>
          </p:cNvPr>
          <p:cNvSpPr/>
          <p:nvPr>
            <p:custDataLst>
              <p:tags r:id="rId18"/>
            </p:custDataLst>
          </p:nvPr>
        </p:nvSpPr>
        <p:spPr>
          <a:xfrm>
            <a:off x="1301810" y="228923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Illustration</a:t>
            </a:r>
          </a:p>
        </p:txBody>
      </p:sp>
      <p:sp>
        <p:nvSpPr>
          <p:cNvPr id="37" name="矩形 36">
            <a:hlinkClick r:id="rId31" action="ppaction://hlinksldjump"/>
            <a:extLst>
              <a:ext uri="{FF2B5EF4-FFF2-40B4-BE49-F238E27FC236}">
                <a16:creationId xmlns:a16="http://schemas.microsoft.com/office/drawing/2014/main" id="{777D1F7B-2CA8-83C9-5925-BAFEBAF61F7D}"/>
              </a:ext>
            </a:extLst>
          </p:cNvPr>
          <p:cNvSpPr/>
          <p:nvPr>
            <p:custDataLst>
              <p:tags r:id="rId19"/>
            </p:custDataLst>
          </p:nvPr>
        </p:nvSpPr>
        <p:spPr>
          <a:xfrm>
            <a:off x="838200" y="22892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2</a:t>
            </a:r>
          </a:p>
        </p:txBody>
      </p:sp>
      <p:sp>
        <p:nvSpPr>
          <p:cNvPr id="36" name="矩形 35">
            <a:hlinkClick r:id="rId32" action="ppaction://hlinksldjump"/>
            <a:extLst>
              <a:ext uri="{FF2B5EF4-FFF2-40B4-BE49-F238E27FC236}">
                <a16:creationId xmlns:a16="http://schemas.microsoft.com/office/drawing/2014/main" id="{A590F37D-39BC-3BFC-9343-9271FEC614F8}"/>
              </a:ext>
            </a:extLst>
          </p:cNvPr>
          <p:cNvSpPr/>
          <p:nvPr>
            <p:custDataLst>
              <p:tags r:id="rId20"/>
            </p:custDataLst>
          </p:nvPr>
        </p:nvSpPr>
        <p:spPr>
          <a:xfrm>
            <a:off x="11170198" y="18256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a:t>
            </a:r>
          </a:p>
        </p:txBody>
      </p:sp>
      <p:sp>
        <p:nvSpPr>
          <p:cNvPr id="35" name="矩形 34">
            <a:hlinkClick r:id="rId32" action="ppaction://hlinksldjump"/>
            <a:extLst>
              <a:ext uri="{FF2B5EF4-FFF2-40B4-BE49-F238E27FC236}">
                <a16:creationId xmlns:a16="http://schemas.microsoft.com/office/drawing/2014/main" id="{82EEC604-BFB5-3869-35D1-19E02EF644F0}"/>
              </a:ext>
            </a:extLst>
          </p:cNvPr>
          <p:cNvSpPr/>
          <p:nvPr>
            <p:custDataLst>
              <p:tags r:id="rId21"/>
            </p:custDataLst>
          </p:nvPr>
        </p:nvSpPr>
        <p:spPr>
          <a:xfrm>
            <a:off x="1301810" y="182562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References</a:t>
            </a:r>
          </a:p>
        </p:txBody>
      </p:sp>
      <p:sp>
        <p:nvSpPr>
          <p:cNvPr id="34" name="矩形 33">
            <a:hlinkClick r:id="rId32" action="ppaction://hlinksldjump"/>
            <a:extLst>
              <a:ext uri="{FF2B5EF4-FFF2-40B4-BE49-F238E27FC236}">
                <a16:creationId xmlns:a16="http://schemas.microsoft.com/office/drawing/2014/main" id="{F0581776-03DF-D83F-5B79-D9D8C4CBF1B3}"/>
              </a:ext>
            </a:extLst>
          </p:cNvPr>
          <p:cNvSpPr/>
          <p:nvPr>
            <p:custDataLst>
              <p:tags r:id="rId22"/>
            </p:custDataLst>
          </p:nvPr>
        </p:nvSpPr>
        <p:spPr>
          <a:xfrm>
            <a:off x="838200" y="18256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1</a:t>
            </a:r>
          </a:p>
        </p:txBody>
      </p:sp>
      <p:sp>
        <p:nvSpPr>
          <p:cNvPr id="32" name="标题 31">
            <a:extLst>
              <a:ext uri="{FF2B5EF4-FFF2-40B4-BE49-F238E27FC236}">
                <a16:creationId xmlns:a16="http://schemas.microsoft.com/office/drawing/2014/main" id="{9668E5FA-DABF-5750-0C05-26E069FD930C}"/>
              </a:ext>
            </a:extLst>
          </p:cNvPr>
          <p:cNvSpPr>
            <a:spLocks noGrp="1"/>
          </p:cNvSpPr>
          <p:nvPr>
            <p:ph type="title"/>
            <p:custDataLst>
              <p:tags r:id="rId23"/>
            </p:custDataLst>
          </p:nvPr>
        </p:nvSpPr>
        <p:spPr/>
        <p:txBody>
          <a:bodyPr vert="horz"/>
          <a:lstStyle/>
          <a:p>
            <a:r>
              <a:rPr lang="en-US"/>
              <a:t>Structure</a:t>
            </a:r>
          </a:p>
        </p:txBody>
      </p:sp>
      <p:graphicFrame>
        <p:nvGraphicFramePr>
          <p:cNvPr id="17" name="think-cell data - do not delete" hidden="1">
            <a:extLst>
              <a:ext uri="{FF2B5EF4-FFF2-40B4-BE49-F238E27FC236}">
                <a16:creationId xmlns:a16="http://schemas.microsoft.com/office/drawing/2014/main" id="{D4665EF2-32E2-617D-E0D2-ECF4103E80FF}"/>
              </a:ext>
            </a:extLst>
          </p:cNvPr>
          <p:cNvGraphicFramePr>
            <a:graphicFrameLocks noChangeAspect="1"/>
          </p:cNvGraphicFramePr>
          <p:nvPr>
            <p:custDataLst>
              <p:tags r:id="rId24"/>
            </p:custDataLst>
            <p:extLst>
              <p:ext uri="{D42A27DB-BD31-4B8C-83A1-F6EECF244321}">
                <p14:modId xmlns:p14="http://schemas.microsoft.com/office/powerpoint/2010/main" val="1920627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3" imgW="325" imgH="323" progId="TCLayout.ActiveDocument.1">
                  <p:embed/>
                </p:oleObj>
              </mc:Choice>
              <mc:Fallback>
                <p:oleObj name="think-cell 幻灯片" r:id="rId33" imgW="325" imgH="323" progId="TCLayout.ActiveDocument.1">
                  <p:embed/>
                  <p:pic>
                    <p:nvPicPr>
                      <p:cNvPr id="0" name=""/>
                      <p:cNvPicPr/>
                      <p:nvPr/>
                    </p:nvPicPr>
                    <p:blipFill>
                      <a:blip r:embed="rId34"/>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05632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26" action="ppaction://hlinksldjump"/>
            <a:extLst>
              <a:ext uri="{FF2B5EF4-FFF2-40B4-BE49-F238E27FC236}">
                <a16:creationId xmlns:a16="http://schemas.microsoft.com/office/drawing/2014/main" id="{D97482A4-AE0A-BE07-50F3-56B2C5FCDBA1}"/>
              </a:ext>
            </a:extLst>
          </p:cNvPr>
          <p:cNvSpPr/>
          <p:nvPr>
            <p:custDataLst>
              <p:tags r:id="rId2"/>
            </p:custDataLst>
          </p:nvPr>
        </p:nvSpPr>
        <p:spPr>
          <a:xfrm>
            <a:off x="11170198" y="460728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56</a:t>
            </a:r>
          </a:p>
        </p:txBody>
      </p:sp>
      <p:sp>
        <p:nvSpPr>
          <p:cNvPr id="24" name="矩形 23">
            <a:hlinkClick r:id="rId26" action="ppaction://hlinksldjump"/>
            <a:extLst>
              <a:ext uri="{FF2B5EF4-FFF2-40B4-BE49-F238E27FC236}">
                <a16:creationId xmlns:a16="http://schemas.microsoft.com/office/drawing/2014/main" id="{518AFB3D-ED82-2BD9-FD76-35B4281AE8CE}"/>
              </a:ext>
            </a:extLst>
          </p:cNvPr>
          <p:cNvSpPr/>
          <p:nvPr>
            <p:custDataLst>
              <p:tags r:id="rId3"/>
            </p:custDataLst>
          </p:nvPr>
        </p:nvSpPr>
        <p:spPr>
          <a:xfrm>
            <a:off x="1301810" y="4607285"/>
            <a:ext cx="42591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Discussion</a:t>
            </a:r>
          </a:p>
        </p:txBody>
      </p:sp>
      <p:sp>
        <p:nvSpPr>
          <p:cNvPr id="23" name="矩形 22">
            <a:hlinkClick r:id="rId26" action="ppaction://hlinksldjump"/>
            <a:extLst>
              <a:ext uri="{FF2B5EF4-FFF2-40B4-BE49-F238E27FC236}">
                <a16:creationId xmlns:a16="http://schemas.microsoft.com/office/drawing/2014/main" id="{D9FCA518-3BAA-5AA2-7061-71F2DEA1FD21}"/>
              </a:ext>
            </a:extLst>
          </p:cNvPr>
          <p:cNvSpPr/>
          <p:nvPr>
            <p:custDataLst>
              <p:tags r:id="rId4"/>
            </p:custDataLst>
          </p:nvPr>
        </p:nvSpPr>
        <p:spPr>
          <a:xfrm>
            <a:off x="838200" y="460728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7</a:t>
            </a:r>
          </a:p>
        </p:txBody>
      </p:sp>
      <p:sp>
        <p:nvSpPr>
          <p:cNvPr id="22" name="矩形 21">
            <a:hlinkClick r:id="rId27" action="ppaction://hlinksldjump"/>
            <a:extLst>
              <a:ext uri="{FF2B5EF4-FFF2-40B4-BE49-F238E27FC236}">
                <a16:creationId xmlns:a16="http://schemas.microsoft.com/office/drawing/2014/main" id="{28E5D20A-1005-FE49-DF17-4A96D1724B1C}"/>
              </a:ext>
            </a:extLst>
          </p:cNvPr>
          <p:cNvSpPr/>
          <p:nvPr>
            <p:custDataLst>
              <p:tags r:id="rId5"/>
            </p:custDataLst>
          </p:nvPr>
        </p:nvSpPr>
        <p:spPr>
          <a:xfrm>
            <a:off x="11170198" y="4143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47</a:t>
            </a:r>
          </a:p>
        </p:txBody>
      </p:sp>
      <p:sp>
        <p:nvSpPr>
          <p:cNvPr id="21" name="矩形 20">
            <a:hlinkClick r:id="rId27" action="ppaction://hlinksldjump"/>
            <a:extLst>
              <a:ext uri="{FF2B5EF4-FFF2-40B4-BE49-F238E27FC236}">
                <a16:creationId xmlns:a16="http://schemas.microsoft.com/office/drawing/2014/main" id="{F3CD595A-13E5-F887-BFF1-1C543C8FFABE}"/>
              </a:ext>
            </a:extLst>
          </p:cNvPr>
          <p:cNvSpPr/>
          <p:nvPr>
            <p:custDataLst>
              <p:tags r:id="rId6"/>
            </p:custDataLst>
          </p:nvPr>
        </p:nvSpPr>
        <p:spPr>
          <a:xfrm>
            <a:off x="1301810" y="414367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Interpretability: KAN for scientific discoveries</a:t>
            </a:r>
          </a:p>
        </p:txBody>
      </p:sp>
      <p:sp>
        <p:nvSpPr>
          <p:cNvPr id="20" name="矩形 19">
            <a:hlinkClick r:id="rId27" action="ppaction://hlinksldjump"/>
            <a:extLst>
              <a:ext uri="{FF2B5EF4-FFF2-40B4-BE49-F238E27FC236}">
                <a16:creationId xmlns:a16="http://schemas.microsoft.com/office/drawing/2014/main" id="{2F4C76D1-CCE9-043D-A2AB-36A21E76F392}"/>
              </a:ext>
            </a:extLst>
          </p:cNvPr>
          <p:cNvSpPr/>
          <p:nvPr>
            <p:custDataLst>
              <p:tags r:id="rId7"/>
            </p:custDataLst>
          </p:nvPr>
        </p:nvSpPr>
        <p:spPr>
          <a:xfrm>
            <a:off x="838200" y="4143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6</a:t>
            </a:r>
          </a:p>
        </p:txBody>
      </p:sp>
      <p:sp>
        <p:nvSpPr>
          <p:cNvPr id="19" name="矩形 18">
            <a:hlinkClick r:id="rId28" action="ppaction://hlinksldjump"/>
            <a:extLst>
              <a:ext uri="{FF2B5EF4-FFF2-40B4-BE49-F238E27FC236}">
                <a16:creationId xmlns:a16="http://schemas.microsoft.com/office/drawing/2014/main" id="{523898D5-B4ED-823D-39D7-B816F2C0755F}"/>
              </a:ext>
            </a:extLst>
          </p:cNvPr>
          <p:cNvSpPr/>
          <p:nvPr>
            <p:custDataLst>
              <p:tags r:id="rId8"/>
            </p:custDataLst>
          </p:nvPr>
        </p:nvSpPr>
        <p:spPr>
          <a:xfrm>
            <a:off x="11170198" y="368006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40</a:t>
            </a:r>
          </a:p>
        </p:txBody>
      </p:sp>
      <p:sp>
        <p:nvSpPr>
          <p:cNvPr id="18" name="矩形 17">
            <a:hlinkClick r:id="rId28" action="ppaction://hlinksldjump"/>
            <a:extLst>
              <a:ext uri="{FF2B5EF4-FFF2-40B4-BE49-F238E27FC236}">
                <a16:creationId xmlns:a16="http://schemas.microsoft.com/office/drawing/2014/main" id="{2455C312-8B1C-4203-6583-1C6505C1FD37}"/>
              </a:ext>
            </a:extLst>
          </p:cNvPr>
          <p:cNvSpPr/>
          <p:nvPr>
            <p:custDataLst>
              <p:tags r:id="rId9"/>
            </p:custDataLst>
          </p:nvPr>
        </p:nvSpPr>
        <p:spPr>
          <a:xfrm>
            <a:off x="1301810" y="368006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Accuracy: scaling properties of KAN</a:t>
            </a:r>
          </a:p>
        </p:txBody>
      </p:sp>
      <p:sp>
        <p:nvSpPr>
          <p:cNvPr id="17" name="矩形 16">
            <a:hlinkClick r:id="rId28" action="ppaction://hlinksldjump"/>
            <a:extLst>
              <a:ext uri="{FF2B5EF4-FFF2-40B4-BE49-F238E27FC236}">
                <a16:creationId xmlns:a16="http://schemas.microsoft.com/office/drawing/2014/main" id="{07AC868D-3379-3F7A-DB94-44BCAC3D091E}"/>
              </a:ext>
            </a:extLst>
          </p:cNvPr>
          <p:cNvSpPr/>
          <p:nvPr>
            <p:custDataLst>
              <p:tags r:id="rId10"/>
            </p:custDataLst>
          </p:nvPr>
        </p:nvSpPr>
        <p:spPr>
          <a:xfrm>
            <a:off x="838200" y="368006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5</a:t>
            </a:r>
          </a:p>
        </p:txBody>
      </p:sp>
      <p:sp>
        <p:nvSpPr>
          <p:cNvPr id="16" name="矩形 15">
            <a:hlinkClick r:id="rId29" action="ppaction://hlinksldjump"/>
            <a:extLst>
              <a:ext uri="{FF2B5EF4-FFF2-40B4-BE49-F238E27FC236}">
                <a16:creationId xmlns:a16="http://schemas.microsoft.com/office/drawing/2014/main" id="{A84EBF12-E9AF-C3CA-E4CA-461BE204D78D}"/>
              </a:ext>
            </a:extLst>
          </p:cNvPr>
          <p:cNvSpPr/>
          <p:nvPr>
            <p:custDataLst>
              <p:tags r:id="rId11"/>
            </p:custDataLst>
          </p:nvPr>
        </p:nvSpPr>
        <p:spPr>
          <a:xfrm>
            <a:off x="11170198" y="321645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28</a:t>
            </a:r>
          </a:p>
        </p:txBody>
      </p:sp>
      <p:sp>
        <p:nvSpPr>
          <p:cNvPr id="15" name="矩形 14">
            <a:hlinkClick r:id="rId29" action="ppaction://hlinksldjump"/>
            <a:extLst>
              <a:ext uri="{FF2B5EF4-FFF2-40B4-BE49-F238E27FC236}">
                <a16:creationId xmlns:a16="http://schemas.microsoft.com/office/drawing/2014/main" id="{81F39193-64DA-CAC4-7F57-1DC44FBBCA65}"/>
              </a:ext>
            </a:extLst>
          </p:cNvPr>
          <p:cNvSpPr/>
          <p:nvPr>
            <p:custDataLst>
              <p:tags r:id="rId12"/>
            </p:custDataLst>
          </p:nvPr>
        </p:nvSpPr>
        <p:spPr>
          <a:xfrm>
            <a:off x="1301810" y="321645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Algorithmic Implementation</a:t>
            </a:r>
          </a:p>
        </p:txBody>
      </p:sp>
      <p:sp>
        <p:nvSpPr>
          <p:cNvPr id="14" name="矩形 13">
            <a:hlinkClick r:id="rId29" action="ppaction://hlinksldjump"/>
            <a:extLst>
              <a:ext uri="{FF2B5EF4-FFF2-40B4-BE49-F238E27FC236}">
                <a16:creationId xmlns:a16="http://schemas.microsoft.com/office/drawing/2014/main" id="{7213FBED-986F-D908-F8F9-07B9A9B48368}"/>
              </a:ext>
            </a:extLst>
          </p:cNvPr>
          <p:cNvSpPr/>
          <p:nvPr>
            <p:custDataLst>
              <p:tags r:id="rId13"/>
            </p:custDataLst>
          </p:nvPr>
        </p:nvSpPr>
        <p:spPr>
          <a:xfrm>
            <a:off x="838200" y="321645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4</a:t>
            </a:r>
          </a:p>
        </p:txBody>
      </p:sp>
      <p:sp>
        <p:nvSpPr>
          <p:cNvPr id="13" name="矩形 12">
            <a:extLst>
              <a:ext uri="{FF2B5EF4-FFF2-40B4-BE49-F238E27FC236}">
                <a16:creationId xmlns:a16="http://schemas.microsoft.com/office/drawing/2014/main" id="{CF6A510D-68D0-1FEA-2FDE-175B5290AEA4}"/>
              </a:ext>
            </a:extLst>
          </p:cNvPr>
          <p:cNvSpPr/>
          <p:nvPr>
            <p:custDataLst>
              <p:tags r:id="rId14"/>
            </p:custDataLst>
          </p:nvPr>
        </p:nvSpPr>
        <p:spPr>
          <a:xfrm>
            <a:off x="1301810" y="2752845"/>
            <a:ext cx="10051990"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a typeface="等线" panose="02010600030101010101" pitchFamily="2" charset="-122"/>
            </a:endParaRPr>
          </a:p>
        </p:txBody>
      </p:sp>
      <p:sp>
        <p:nvSpPr>
          <p:cNvPr id="12" name="矩形 11">
            <a:hlinkClick r:id="rId30" action="ppaction://hlinksldjump"/>
            <a:extLst>
              <a:ext uri="{FF2B5EF4-FFF2-40B4-BE49-F238E27FC236}">
                <a16:creationId xmlns:a16="http://schemas.microsoft.com/office/drawing/2014/main" id="{402E3D11-CD84-8DB5-9B2E-E575994D2114}"/>
              </a:ext>
            </a:extLst>
          </p:cNvPr>
          <p:cNvSpPr/>
          <p:nvPr>
            <p:custDataLst>
              <p:tags r:id="rId15"/>
            </p:custDataLst>
          </p:nvPr>
        </p:nvSpPr>
        <p:spPr>
          <a:xfrm>
            <a:off x="11170198" y="275284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20</a:t>
            </a:r>
          </a:p>
        </p:txBody>
      </p:sp>
      <p:sp>
        <p:nvSpPr>
          <p:cNvPr id="11" name="矩形 10">
            <a:hlinkClick r:id="rId30" action="ppaction://hlinksldjump"/>
            <a:extLst>
              <a:ext uri="{FF2B5EF4-FFF2-40B4-BE49-F238E27FC236}">
                <a16:creationId xmlns:a16="http://schemas.microsoft.com/office/drawing/2014/main" id="{114DB38D-90D0-D293-EEFF-0D1B1D9BF661}"/>
              </a:ext>
            </a:extLst>
          </p:cNvPr>
          <p:cNvSpPr/>
          <p:nvPr>
            <p:custDataLst>
              <p:tags r:id="rId16"/>
            </p:custDataLst>
          </p:nvPr>
        </p:nvSpPr>
        <p:spPr>
          <a:xfrm>
            <a:off x="1301810" y="275284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Math Foundation</a:t>
            </a:r>
          </a:p>
        </p:txBody>
      </p:sp>
      <p:sp>
        <p:nvSpPr>
          <p:cNvPr id="10" name="矩形 9">
            <a:hlinkClick r:id="rId30" action="ppaction://hlinksldjump"/>
            <a:extLst>
              <a:ext uri="{FF2B5EF4-FFF2-40B4-BE49-F238E27FC236}">
                <a16:creationId xmlns:a16="http://schemas.microsoft.com/office/drawing/2014/main" id="{5B3591CF-75CC-9795-7E10-44A085D2595A}"/>
              </a:ext>
            </a:extLst>
          </p:cNvPr>
          <p:cNvSpPr/>
          <p:nvPr>
            <p:custDataLst>
              <p:tags r:id="rId17"/>
            </p:custDataLst>
          </p:nvPr>
        </p:nvSpPr>
        <p:spPr>
          <a:xfrm>
            <a:off x="838200" y="275284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3</a:t>
            </a:r>
          </a:p>
        </p:txBody>
      </p:sp>
      <p:sp>
        <p:nvSpPr>
          <p:cNvPr id="9" name="矩形 8">
            <a:hlinkClick r:id="rId31" action="ppaction://hlinksldjump"/>
            <a:extLst>
              <a:ext uri="{FF2B5EF4-FFF2-40B4-BE49-F238E27FC236}">
                <a16:creationId xmlns:a16="http://schemas.microsoft.com/office/drawing/2014/main" id="{7CF6C188-EABF-97A1-4965-698BA620E991}"/>
              </a:ext>
            </a:extLst>
          </p:cNvPr>
          <p:cNvSpPr/>
          <p:nvPr>
            <p:custDataLst>
              <p:tags r:id="rId18"/>
            </p:custDataLst>
          </p:nvPr>
        </p:nvSpPr>
        <p:spPr>
          <a:xfrm>
            <a:off x="11170198" y="22892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6</a:t>
            </a:r>
          </a:p>
        </p:txBody>
      </p:sp>
      <p:sp>
        <p:nvSpPr>
          <p:cNvPr id="8" name="矩形 7">
            <a:hlinkClick r:id="rId31" action="ppaction://hlinksldjump"/>
            <a:extLst>
              <a:ext uri="{FF2B5EF4-FFF2-40B4-BE49-F238E27FC236}">
                <a16:creationId xmlns:a16="http://schemas.microsoft.com/office/drawing/2014/main" id="{52DD3FF8-4FC4-3400-0104-58768566D725}"/>
              </a:ext>
            </a:extLst>
          </p:cNvPr>
          <p:cNvSpPr/>
          <p:nvPr>
            <p:custDataLst>
              <p:tags r:id="rId19"/>
            </p:custDataLst>
          </p:nvPr>
        </p:nvSpPr>
        <p:spPr>
          <a:xfrm>
            <a:off x="1301810" y="228923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Illustration</a:t>
            </a:r>
          </a:p>
        </p:txBody>
      </p:sp>
      <p:sp>
        <p:nvSpPr>
          <p:cNvPr id="7" name="矩形 6">
            <a:hlinkClick r:id="rId31" action="ppaction://hlinksldjump"/>
            <a:extLst>
              <a:ext uri="{FF2B5EF4-FFF2-40B4-BE49-F238E27FC236}">
                <a16:creationId xmlns:a16="http://schemas.microsoft.com/office/drawing/2014/main" id="{3AD3E3FB-8754-16AC-135E-2CA3152423EC}"/>
              </a:ext>
            </a:extLst>
          </p:cNvPr>
          <p:cNvSpPr/>
          <p:nvPr>
            <p:custDataLst>
              <p:tags r:id="rId20"/>
            </p:custDataLst>
          </p:nvPr>
        </p:nvSpPr>
        <p:spPr>
          <a:xfrm>
            <a:off x="838200" y="22892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2</a:t>
            </a:r>
          </a:p>
        </p:txBody>
      </p:sp>
      <p:sp>
        <p:nvSpPr>
          <p:cNvPr id="6" name="矩形 5">
            <a:hlinkClick r:id="rId32" action="ppaction://hlinksldjump"/>
            <a:extLst>
              <a:ext uri="{FF2B5EF4-FFF2-40B4-BE49-F238E27FC236}">
                <a16:creationId xmlns:a16="http://schemas.microsoft.com/office/drawing/2014/main" id="{B76BEC09-024C-4AED-C097-DEF944E18ACA}"/>
              </a:ext>
            </a:extLst>
          </p:cNvPr>
          <p:cNvSpPr/>
          <p:nvPr>
            <p:custDataLst>
              <p:tags r:id="rId21"/>
            </p:custDataLst>
          </p:nvPr>
        </p:nvSpPr>
        <p:spPr>
          <a:xfrm>
            <a:off x="11170198" y="18256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a:t>
            </a:r>
          </a:p>
        </p:txBody>
      </p:sp>
      <p:sp>
        <p:nvSpPr>
          <p:cNvPr id="5" name="矩形 4">
            <a:hlinkClick r:id="rId32" action="ppaction://hlinksldjump"/>
            <a:extLst>
              <a:ext uri="{FF2B5EF4-FFF2-40B4-BE49-F238E27FC236}">
                <a16:creationId xmlns:a16="http://schemas.microsoft.com/office/drawing/2014/main" id="{DB74CD85-D408-D447-F07C-4D7736E61EF7}"/>
              </a:ext>
            </a:extLst>
          </p:cNvPr>
          <p:cNvSpPr/>
          <p:nvPr>
            <p:custDataLst>
              <p:tags r:id="rId22"/>
            </p:custDataLst>
          </p:nvPr>
        </p:nvSpPr>
        <p:spPr>
          <a:xfrm>
            <a:off x="1301810" y="182562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References</a:t>
            </a:r>
          </a:p>
        </p:txBody>
      </p:sp>
      <p:sp>
        <p:nvSpPr>
          <p:cNvPr id="4" name="矩形 3">
            <a:hlinkClick r:id="rId32" action="ppaction://hlinksldjump"/>
            <a:extLst>
              <a:ext uri="{FF2B5EF4-FFF2-40B4-BE49-F238E27FC236}">
                <a16:creationId xmlns:a16="http://schemas.microsoft.com/office/drawing/2014/main" id="{2858E7EA-A275-A55F-DAAC-472AE769576B}"/>
              </a:ext>
            </a:extLst>
          </p:cNvPr>
          <p:cNvSpPr/>
          <p:nvPr>
            <p:custDataLst>
              <p:tags r:id="rId23"/>
            </p:custDataLst>
          </p:nvPr>
        </p:nvSpPr>
        <p:spPr>
          <a:xfrm>
            <a:off x="838200" y="18256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1</a:t>
            </a:r>
          </a:p>
        </p:txBody>
      </p:sp>
      <p:sp>
        <p:nvSpPr>
          <p:cNvPr id="2" name="标题 1">
            <a:extLst>
              <a:ext uri="{FF2B5EF4-FFF2-40B4-BE49-F238E27FC236}">
                <a16:creationId xmlns:a16="http://schemas.microsoft.com/office/drawing/2014/main" id="{43110E42-587A-03DC-7D83-1570F1DFE2E0}"/>
              </a:ext>
            </a:extLst>
          </p:cNvPr>
          <p:cNvSpPr>
            <a:spLocks noGrp="1"/>
          </p:cNvSpPr>
          <p:nvPr>
            <p:ph type="title"/>
            <p:custDataLst>
              <p:tags r:id="rId24"/>
            </p:custDataLst>
          </p:nvPr>
        </p:nvSpPr>
        <p:spPr/>
        <p:txBody>
          <a:bodyPr/>
          <a:lstStyle/>
          <a:p>
            <a:r>
              <a:rPr lang="en-US"/>
              <a:t>Structure</a:t>
            </a:r>
          </a:p>
        </p:txBody>
      </p:sp>
    </p:spTree>
    <p:custDataLst>
      <p:tags r:id="rId1"/>
    </p:custDataLst>
    <p:extLst>
      <p:ext uri="{BB962C8B-B14F-4D97-AF65-F5344CB8AC3E}">
        <p14:creationId xmlns:p14="http://schemas.microsoft.com/office/powerpoint/2010/main" val="3661641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43BC0A6-A6E6-D702-33E4-D5F170377DD1}"/>
              </a:ext>
            </a:extLst>
          </p:cNvPr>
          <p:cNvGraphicFramePr>
            <a:graphicFrameLocks noChangeAspect="1"/>
          </p:cNvGraphicFramePr>
          <p:nvPr>
            <p:custDataLst>
              <p:tags r:id="rId1"/>
            </p:custDataLst>
            <p:extLst>
              <p:ext uri="{D42A27DB-BD31-4B8C-83A1-F6EECF244321}">
                <p14:modId xmlns:p14="http://schemas.microsoft.com/office/powerpoint/2010/main" val="3813248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内容占位符 8" descr="文本, 信件&#10;&#10;描述已自动生成">
            <a:extLst>
              <a:ext uri="{FF2B5EF4-FFF2-40B4-BE49-F238E27FC236}">
                <a16:creationId xmlns:a16="http://schemas.microsoft.com/office/drawing/2014/main" id="{4AC83039-E3D5-8940-26D2-A85AE7E3D529}"/>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6AA53AB0-0586-802A-DB05-B412420634CF}"/>
                  </a:ext>
                </a:extLst>
              </p:cNvPr>
              <p:cNvSpPr txBox="1"/>
              <p:nvPr/>
            </p:nvSpPr>
            <p:spPr>
              <a:xfrm>
                <a:off x="414338" y="2643188"/>
                <a:ext cx="9144000" cy="369332"/>
              </a:xfrm>
              <a:prstGeom prst="rect">
                <a:avLst/>
              </a:prstGeom>
              <a:noFill/>
            </p:spPr>
            <p:txBody>
              <a:bodyPr wrap="square" rtlCol="0">
                <a:spAutoFit/>
              </a:bodyPr>
              <a:lstStyle/>
              <a:p>
                <a:r>
                  <a:rPr lang="zh-CN" altLang="en-US" b="1" i="0" dirty="0">
                    <a:solidFill>
                      <a:srgbClr val="3F3F3F"/>
                    </a:solidFill>
                    <a:effectLst/>
                    <a:latin typeface="suxingme"/>
                  </a:rPr>
                  <a:t>该定理表明，如果</a:t>
                </a:r>
                <a14:m>
                  <m:oMath xmlns:m="http://schemas.openxmlformats.org/officeDocument/2006/math">
                    <m:r>
                      <a:rPr lang="en-US" altLang="zh-CN" b="1" i="1" dirty="0" smtClean="0">
                        <a:solidFill>
                          <a:srgbClr val="3F3F3F"/>
                        </a:solidFill>
                        <a:effectLst/>
                        <a:latin typeface="Cambria Math" panose="02040503050406030204" pitchFamily="18" charset="0"/>
                      </a:rPr>
                      <m:t>𝒇</m:t>
                    </m:r>
                  </m:oMath>
                </a14:m>
                <a:r>
                  <a:rPr lang="zh-CN" altLang="en-US" b="1" i="0" dirty="0">
                    <a:solidFill>
                      <a:srgbClr val="3F3F3F"/>
                    </a:solidFill>
                    <a:effectLst/>
                    <a:latin typeface="suxingme"/>
                  </a:rPr>
                  <a:t>是一个连续的多元函数，那么</a:t>
                </a:r>
                <a14:m>
                  <m:oMath xmlns:m="http://schemas.openxmlformats.org/officeDocument/2006/math">
                    <m:r>
                      <a:rPr lang="en-US" altLang="zh-CN" b="1" i="1" dirty="0" smtClean="0">
                        <a:solidFill>
                          <a:srgbClr val="3F3F3F"/>
                        </a:solidFill>
                        <a:effectLst/>
                        <a:latin typeface="Cambria Math" panose="02040503050406030204" pitchFamily="18" charset="0"/>
                      </a:rPr>
                      <m:t>𝒇</m:t>
                    </m:r>
                  </m:oMath>
                </a14:m>
                <a:r>
                  <a:rPr lang="zh-CN" altLang="en-US" b="1" i="0" dirty="0">
                    <a:solidFill>
                      <a:srgbClr val="3F3F3F"/>
                    </a:solidFill>
                    <a:effectLst/>
                    <a:latin typeface="suxingme"/>
                  </a:rPr>
                  <a:t>可以表示为有限个单元函数的总和</a:t>
                </a:r>
                <a:endParaRPr lang="en-US" b="1" dirty="0"/>
              </a:p>
            </p:txBody>
          </p:sp>
        </mc:Choice>
        <mc:Fallback>
          <p:sp>
            <p:nvSpPr>
              <p:cNvPr id="11" name="文本框 10">
                <a:extLst>
                  <a:ext uri="{FF2B5EF4-FFF2-40B4-BE49-F238E27FC236}">
                    <a16:creationId xmlns:a16="http://schemas.microsoft.com/office/drawing/2014/main" id="{6AA53AB0-0586-802A-DB05-B412420634CF}"/>
                  </a:ext>
                </a:extLst>
              </p:cNvPr>
              <p:cNvSpPr txBox="1">
                <a:spLocks noRot="1" noChangeAspect="1" noMove="1" noResize="1" noEditPoints="1" noAdjustHandles="1" noChangeArrowheads="1" noChangeShapeType="1" noTextEdit="1"/>
              </p:cNvSpPr>
              <p:nvPr/>
            </p:nvSpPr>
            <p:spPr>
              <a:xfrm>
                <a:off x="414338" y="2643188"/>
                <a:ext cx="9144000" cy="369332"/>
              </a:xfrm>
              <a:prstGeom prst="rect">
                <a:avLst/>
              </a:prstGeom>
              <a:blipFill>
                <a:blip r:embed="rId7"/>
                <a:stretch>
                  <a:fillRect l="-600" t="-10000" b="-26667"/>
                </a:stretch>
              </a:blipFill>
            </p:spPr>
            <p:txBody>
              <a:bodyPr/>
              <a:lstStyle/>
              <a:p>
                <a:r>
                  <a:rPr lang="en-US">
                    <a:noFill/>
                  </a:rPr>
                  <a:t> </a:t>
                </a:r>
              </a:p>
            </p:txBody>
          </p:sp>
        </mc:Fallback>
      </mc:AlternateContent>
      <p:sp>
        <p:nvSpPr>
          <p:cNvPr id="12" name="文本框 11">
            <a:extLst>
              <a:ext uri="{FF2B5EF4-FFF2-40B4-BE49-F238E27FC236}">
                <a16:creationId xmlns:a16="http://schemas.microsoft.com/office/drawing/2014/main" id="{4187C216-4025-B02F-36FB-659E086F376B}"/>
              </a:ext>
            </a:extLst>
          </p:cNvPr>
          <p:cNvSpPr txBox="1"/>
          <p:nvPr/>
        </p:nvSpPr>
        <p:spPr>
          <a:xfrm>
            <a:off x="414338" y="5957888"/>
            <a:ext cx="9185339" cy="369332"/>
          </a:xfrm>
          <a:prstGeom prst="rect">
            <a:avLst/>
          </a:prstGeom>
          <a:noFill/>
        </p:spPr>
        <p:txBody>
          <a:bodyPr wrap="square" rtlCol="0">
            <a:spAutoFit/>
          </a:bodyPr>
          <a:lstStyle/>
          <a:p>
            <a:r>
              <a:rPr lang="zh-CN" altLang="en-US" b="1" i="0" dirty="0">
                <a:solidFill>
                  <a:srgbClr val="3F3F3F"/>
                </a:solidFill>
                <a:effectLst/>
                <a:latin typeface="suxingme"/>
              </a:rPr>
              <a:t>这个定理的关键在于，从某种意义上说，真正的多元函数就是加法，不需要其他多元函数</a:t>
            </a:r>
            <a:endParaRPr lang="en-US" dirty="0"/>
          </a:p>
        </p:txBody>
      </p:sp>
    </p:spTree>
    <p:extLst>
      <p:ext uri="{BB962C8B-B14F-4D97-AF65-F5344CB8AC3E}">
        <p14:creationId xmlns:p14="http://schemas.microsoft.com/office/powerpoint/2010/main" val="1300510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CB396A8-FE29-3AFD-FC42-F9326C491856}"/>
              </a:ext>
            </a:extLst>
          </p:cNvPr>
          <p:cNvGraphicFramePr>
            <a:graphicFrameLocks noChangeAspect="1"/>
          </p:cNvGraphicFramePr>
          <p:nvPr>
            <p:custDataLst>
              <p:tags r:id="rId1"/>
            </p:custDataLst>
            <p:extLst>
              <p:ext uri="{D42A27DB-BD31-4B8C-83A1-F6EECF244321}">
                <p14:modId xmlns:p14="http://schemas.microsoft.com/office/powerpoint/2010/main" val="2214341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图表, 图示&#10;&#10;描述已自动生成">
            <a:extLst>
              <a:ext uri="{FF2B5EF4-FFF2-40B4-BE49-F238E27FC236}">
                <a16:creationId xmlns:a16="http://schemas.microsoft.com/office/drawing/2014/main" id="{194CC835-2B99-83A9-AB2D-C99894753665}"/>
              </a:ext>
            </a:extLst>
          </p:cNvPr>
          <p:cNvPicPr>
            <a:picLocks noGrp="1" noChangeAspect="1"/>
          </p:cNvPicPr>
          <p:nvPr>
            <p:ph idx="1"/>
          </p:nvPr>
        </p:nvPicPr>
        <p:blipFill rotWithShape="1">
          <a:blip r:embed="rId6"/>
          <a:srcRect r="121" b="1"/>
          <a:stretch/>
        </p:blipFill>
        <p:spPr>
          <a:xfrm>
            <a:off x="20" y="10"/>
            <a:ext cx="12191980" cy="6866290"/>
          </a:xfrm>
          <a:prstGeom prst="rect">
            <a:avLst/>
          </a:prstGeom>
        </p:spPr>
      </p:pic>
    </p:spTree>
    <p:extLst>
      <p:ext uri="{BB962C8B-B14F-4D97-AF65-F5344CB8AC3E}">
        <p14:creationId xmlns:p14="http://schemas.microsoft.com/office/powerpoint/2010/main" val="1531168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8AE6331-DACC-68A0-6AAA-6BE8D00915B0}"/>
              </a:ext>
            </a:extLst>
          </p:cNvPr>
          <p:cNvGraphicFramePr>
            <a:graphicFrameLocks noChangeAspect="1"/>
          </p:cNvGraphicFramePr>
          <p:nvPr>
            <p:custDataLst>
              <p:tags r:id="rId1"/>
            </p:custDataLst>
            <p:extLst>
              <p:ext uri="{D42A27DB-BD31-4B8C-83A1-F6EECF244321}">
                <p14:modId xmlns:p14="http://schemas.microsoft.com/office/powerpoint/2010/main" val="1489931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描述已自动生成">
            <a:extLst>
              <a:ext uri="{FF2B5EF4-FFF2-40B4-BE49-F238E27FC236}">
                <a16:creationId xmlns:a16="http://schemas.microsoft.com/office/drawing/2014/main" id="{0DB57ED5-1D7D-8F27-D10A-C4FC47230B30}"/>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418227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AEF93CD-9599-B971-A034-4E7A661ABCBC}"/>
              </a:ext>
            </a:extLst>
          </p:cNvPr>
          <p:cNvGraphicFramePr>
            <a:graphicFrameLocks noChangeAspect="1"/>
          </p:cNvGraphicFramePr>
          <p:nvPr>
            <p:custDataLst>
              <p:tags r:id="rId1"/>
            </p:custDataLst>
            <p:extLst>
              <p:ext uri="{D42A27DB-BD31-4B8C-83A1-F6EECF244321}">
                <p14:modId xmlns:p14="http://schemas.microsoft.com/office/powerpoint/2010/main" val="21672136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内容占位符 7" descr="图示, 示意图&#10;&#10;描述已自动生成">
            <a:extLst>
              <a:ext uri="{FF2B5EF4-FFF2-40B4-BE49-F238E27FC236}">
                <a16:creationId xmlns:a16="http://schemas.microsoft.com/office/drawing/2014/main" id="{B1DE9AC5-A77E-A8B4-A571-08237CB6F73D}"/>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1101333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7C1F8E4-0B49-9948-208C-3D1786A7C3B8}"/>
              </a:ext>
            </a:extLst>
          </p:cNvPr>
          <p:cNvGraphicFramePr>
            <a:graphicFrameLocks noChangeAspect="1"/>
          </p:cNvGraphicFramePr>
          <p:nvPr>
            <p:custDataLst>
              <p:tags r:id="rId1"/>
            </p:custDataLst>
            <p:extLst>
              <p:ext uri="{D42A27DB-BD31-4B8C-83A1-F6EECF244321}">
                <p14:modId xmlns:p14="http://schemas.microsoft.com/office/powerpoint/2010/main" val="900306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描述已自动生成">
            <a:extLst>
              <a:ext uri="{FF2B5EF4-FFF2-40B4-BE49-F238E27FC236}">
                <a16:creationId xmlns:a16="http://schemas.microsoft.com/office/drawing/2014/main" id="{16EEFBE2-21FB-B64C-8224-2F5666D2328C}"/>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294621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3CEED92-32CD-CF05-B424-A7CE93BB2E70}"/>
              </a:ext>
            </a:extLst>
          </p:cNvPr>
          <p:cNvGraphicFramePr>
            <a:graphicFrameLocks noChangeAspect="1"/>
          </p:cNvGraphicFramePr>
          <p:nvPr>
            <p:custDataLst>
              <p:tags r:id="rId1"/>
            </p:custDataLst>
            <p:extLst>
              <p:ext uri="{D42A27DB-BD31-4B8C-83A1-F6EECF244321}">
                <p14:modId xmlns:p14="http://schemas.microsoft.com/office/powerpoint/2010/main" val="9565600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描述已自动生成">
            <a:extLst>
              <a:ext uri="{FF2B5EF4-FFF2-40B4-BE49-F238E27FC236}">
                <a16:creationId xmlns:a16="http://schemas.microsoft.com/office/drawing/2014/main" id="{4D6800FF-DF76-1091-09E9-1EE47474591A}"/>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818907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54488E0-D6B6-6782-02C1-7BB013F644AC}"/>
              </a:ext>
            </a:extLst>
          </p:cNvPr>
          <p:cNvGraphicFramePr>
            <a:graphicFrameLocks noChangeAspect="1"/>
          </p:cNvGraphicFramePr>
          <p:nvPr>
            <p:custDataLst>
              <p:tags r:id="rId1"/>
            </p:custDataLst>
            <p:extLst>
              <p:ext uri="{D42A27DB-BD31-4B8C-83A1-F6EECF244321}">
                <p14:modId xmlns:p14="http://schemas.microsoft.com/office/powerpoint/2010/main" val="36207918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表, 图示&#10;&#10;描述已自动生成">
            <a:extLst>
              <a:ext uri="{FF2B5EF4-FFF2-40B4-BE49-F238E27FC236}">
                <a16:creationId xmlns:a16="http://schemas.microsoft.com/office/drawing/2014/main" id="{EC1936B0-5935-C94B-199C-423DFEF90CA2}"/>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2040671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26" action="ppaction://hlinksldjump"/>
            <a:extLst>
              <a:ext uri="{FF2B5EF4-FFF2-40B4-BE49-F238E27FC236}">
                <a16:creationId xmlns:a16="http://schemas.microsoft.com/office/drawing/2014/main" id="{730019DB-9089-04D5-C0A9-D2402DD128FD}"/>
              </a:ext>
            </a:extLst>
          </p:cNvPr>
          <p:cNvSpPr/>
          <p:nvPr>
            <p:custDataLst>
              <p:tags r:id="rId2"/>
            </p:custDataLst>
          </p:nvPr>
        </p:nvSpPr>
        <p:spPr>
          <a:xfrm>
            <a:off x="11170198" y="460728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56</a:t>
            </a:r>
          </a:p>
        </p:txBody>
      </p:sp>
      <p:sp>
        <p:nvSpPr>
          <p:cNvPr id="24" name="矩形 23">
            <a:hlinkClick r:id="rId26" action="ppaction://hlinksldjump"/>
            <a:extLst>
              <a:ext uri="{FF2B5EF4-FFF2-40B4-BE49-F238E27FC236}">
                <a16:creationId xmlns:a16="http://schemas.microsoft.com/office/drawing/2014/main" id="{BC2462EA-F698-1FBB-E759-782693F738CD}"/>
              </a:ext>
            </a:extLst>
          </p:cNvPr>
          <p:cNvSpPr/>
          <p:nvPr>
            <p:custDataLst>
              <p:tags r:id="rId3"/>
            </p:custDataLst>
          </p:nvPr>
        </p:nvSpPr>
        <p:spPr>
          <a:xfrm>
            <a:off x="1301810" y="4607285"/>
            <a:ext cx="42591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Discussion</a:t>
            </a:r>
          </a:p>
        </p:txBody>
      </p:sp>
      <p:sp>
        <p:nvSpPr>
          <p:cNvPr id="23" name="矩形 22">
            <a:hlinkClick r:id="rId26" action="ppaction://hlinksldjump"/>
            <a:extLst>
              <a:ext uri="{FF2B5EF4-FFF2-40B4-BE49-F238E27FC236}">
                <a16:creationId xmlns:a16="http://schemas.microsoft.com/office/drawing/2014/main" id="{D28D1BC5-9979-4FE8-C893-926768673A4D}"/>
              </a:ext>
            </a:extLst>
          </p:cNvPr>
          <p:cNvSpPr/>
          <p:nvPr>
            <p:custDataLst>
              <p:tags r:id="rId4"/>
            </p:custDataLst>
          </p:nvPr>
        </p:nvSpPr>
        <p:spPr>
          <a:xfrm>
            <a:off x="838200" y="460728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7</a:t>
            </a:r>
          </a:p>
        </p:txBody>
      </p:sp>
      <p:sp>
        <p:nvSpPr>
          <p:cNvPr id="22" name="矩形 21">
            <a:hlinkClick r:id="rId27" action="ppaction://hlinksldjump"/>
            <a:extLst>
              <a:ext uri="{FF2B5EF4-FFF2-40B4-BE49-F238E27FC236}">
                <a16:creationId xmlns:a16="http://schemas.microsoft.com/office/drawing/2014/main" id="{0F9ECD93-EC1A-8420-F71A-0EB95933A341}"/>
              </a:ext>
            </a:extLst>
          </p:cNvPr>
          <p:cNvSpPr/>
          <p:nvPr>
            <p:custDataLst>
              <p:tags r:id="rId5"/>
            </p:custDataLst>
          </p:nvPr>
        </p:nvSpPr>
        <p:spPr>
          <a:xfrm>
            <a:off x="11170198" y="4143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47</a:t>
            </a:r>
          </a:p>
        </p:txBody>
      </p:sp>
      <p:sp>
        <p:nvSpPr>
          <p:cNvPr id="21" name="矩形 20">
            <a:hlinkClick r:id="rId27" action="ppaction://hlinksldjump"/>
            <a:extLst>
              <a:ext uri="{FF2B5EF4-FFF2-40B4-BE49-F238E27FC236}">
                <a16:creationId xmlns:a16="http://schemas.microsoft.com/office/drawing/2014/main" id="{E3B452F0-461F-8F12-4C23-1FDD712DEC8A}"/>
              </a:ext>
            </a:extLst>
          </p:cNvPr>
          <p:cNvSpPr/>
          <p:nvPr>
            <p:custDataLst>
              <p:tags r:id="rId6"/>
            </p:custDataLst>
          </p:nvPr>
        </p:nvSpPr>
        <p:spPr>
          <a:xfrm>
            <a:off x="1301810" y="414367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Interpretability: KAN for scientific discoveries</a:t>
            </a:r>
          </a:p>
        </p:txBody>
      </p:sp>
      <p:sp>
        <p:nvSpPr>
          <p:cNvPr id="20" name="矩形 19">
            <a:hlinkClick r:id="rId27" action="ppaction://hlinksldjump"/>
            <a:extLst>
              <a:ext uri="{FF2B5EF4-FFF2-40B4-BE49-F238E27FC236}">
                <a16:creationId xmlns:a16="http://schemas.microsoft.com/office/drawing/2014/main" id="{ECCF15A8-1BF7-BA75-24C4-7DEC1FC94361}"/>
              </a:ext>
            </a:extLst>
          </p:cNvPr>
          <p:cNvSpPr/>
          <p:nvPr>
            <p:custDataLst>
              <p:tags r:id="rId7"/>
            </p:custDataLst>
          </p:nvPr>
        </p:nvSpPr>
        <p:spPr>
          <a:xfrm>
            <a:off x="838200" y="4143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6</a:t>
            </a:r>
          </a:p>
        </p:txBody>
      </p:sp>
      <p:sp>
        <p:nvSpPr>
          <p:cNvPr id="19" name="矩形 18">
            <a:hlinkClick r:id="rId28" action="ppaction://hlinksldjump"/>
            <a:extLst>
              <a:ext uri="{FF2B5EF4-FFF2-40B4-BE49-F238E27FC236}">
                <a16:creationId xmlns:a16="http://schemas.microsoft.com/office/drawing/2014/main" id="{25D0D900-D889-8B66-148B-68F9045CDE60}"/>
              </a:ext>
            </a:extLst>
          </p:cNvPr>
          <p:cNvSpPr/>
          <p:nvPr>
            <p:custDataLst>
              <p:tags r:id="rId8"/>
            </p:custDataLst>
          </p:nvPr>
        </p:nvSpPr>
        <p:spPr>
          <a:xfrm>
            <a:off x="11170198" y="368006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40</a:t>
            </a:r>
          </a:p>
        </p:txBody>
      </p:sp>
      <p:sp>
        <p:nvSpPr>
          <p:cNvPr id="18" name="矩形 17">
            <a:hlinkClick r:id="rId28" action="ppaction://hlinksldjump"/>
            <a:extLst>
              <a:ext uri="{FF2B5EF4-FFF2-40B4-BE49-F238E27FC236}">
                <a16:creationId xmlns:a16="http://schemas.microsoft.com/office/drawing/2014/main" id="{BCD9B3C4-188C-A090-BD57-F16CB5A21E2B}"/>
              </a:ext>
            </a:extLst>
          </p:cNvPr>
          <p:cNvSpPr/>
          <p:nvPr>
            <p:custDataLst>
              <p:tags r:id="rId9"/>
            </p:custDataLst>
          </p:nvPr>
        </p:nvSpPr>
        <p:spPr>
          <a:xfrm>
            <a:off x="1301810" y="368006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Accuracy: scaling properties of KAN</a:t>
            </a:r>
          </a:p>
        </p:txBody>
      </p:sp>
      <p:sp>
        <p:nvSpPr>
          <p:cNvPr id="17" name="矩形 16">
            <a:hlinkClick r:id="rId28" action="ppaction://hlinksldjump"/>
            <a:extLst>
              <a:ext uri="{FF2B5EF4-FFF2-40B4-BE49-F238E27FC236}">
                <a16:creationId xmlns:a16="http://schemas.microsoft.com/office/drawing/2014/main" id="{170CCFC0-04B7-5C91-2F4D-2C1ACEE6E352}"/>
              </a:ext>
            </a:extLst>
          </p:cNvPr>
          <p:cNvSpPr/>
          <p:nvPr>
            <p:custDataLst>
              <p:tags r:id="rId10"/>
            </p:custDataLst>
          </p:nvPr>
        </p:nvSpPr>
        <p:spPr>
          <a:xfrm>
            <a:off x="838200" y="368006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5</a:t>
            </a:r>
          </a:p>
        </p:txBody>
      </p:sp>
      <p:sp>
        <p:nvSpPr>
          <p:cNvPr id="16" name="矩形 15">
            <a:extLst>
              <a:ext uri="{FF2B5EF4-FFF2-40B4-BE49-F238E27FC236}">
                <a16:creationId xmlns:a16="http://schemas.microsoft.com/office/drawing/2014/main" id="{56D2DFCE-195E-5153-AADD-170376C42A68}"/>
              </a:ext>
            </a:extLst>
          </p:cNvPr>
          <p:cNvSpPr/>
          <p:nvPr>
            <p:custDataLst>
              <p:tags r:id="rId11"/>
            </p:custDataLst>
          </p:nvPr>
        </p:nvSpPr>
        <p:spPr>
          <a:xfrm>
            <a:off x="1301810" y="3216455"/>
            <a:ext cx="10051990"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a typeface="等线" panose="02010600030101010101" pitchFamily="2" charset="-122"/>
            </a:endParaRPr>
          </a:p>
        </p:txBody>
      </p:sp>
      <p:sp>
        <p:nvSpPr>
          <p:cNvPr id="15" name="矩形 14">
            <a:hlinkClick r:id="rId29" action="ppaction://hlinksldjump"/>
            <a:extLst>
              <a:ext uri="{FF2B5EF4-FFF2-40B4-BE49-F238E27FC236}">
                <a16:creationId xmlns:a16="http://schemas.microsoft.com/office/drawing/2014/main" id="{3FE80DF6-8D35-2C19-4E7D-1E65DF3E1CDE}"/>
              </a:ext>
            </a:extLst>
          </p:cNvPr>
          <p:cNvSpPr/>
          <p:nvPr>
            <p:custDataLst>
              <p:tags r:id="rId12"/>
            </p:custDataLst>
          </p:nvPr>
        </p:nvSpPr>
        <p:spPr>
          <a:xfrm>
            <a:off x="11170198" y="321645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28</a:t>
            </a:r>
          </a:p>
        </p:txBody>
      </p:sp>
      <p:sp>
        <p:nvSpPr>
          <p:cNvPr id="14" name="矩形 13">
            <a:hlinkClick r:id="rId29" action="ppaction://hlinksldjump"/>
            <a:extLst>
              <a:ext uri="{FF2B5EF4-FFF2-40B4-BE49-F238E27FC236}">
                <a16:creationId xmlns:a16="http://schemas.microsoft.com/office/drawing/2014/main" id="{E5AA98BE-8391-D8C8-04F0-70BB23939716}"/>
              </a:ext>
            </a:extLst>
          </p:cNvPr>
          <p:cNvSpPr/>
          <p:nvPr>
            <p:custDataLst>
              <p:tags r:id="rId13"/>
            </p:custDataLst>
          </p:nvPr>
        </p:nvSpPr>
        <p:spPr>
          <a:xfrm>
            <a:off x="1301810" y="321645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Algorithmic Implementation</a:t>
            </a:r>
          </a:p>
        </p:txBody>
      </p:sp>
      <p:sp>
        <p:nvSpPr>
          <p:cNvPr id="13" name="矩形 12">
            <a:hlinkClick r:id="rId29" action="ppaction://hlinksldjump"/>
            <a:extLst>
              <a:ext uri="{FF2B5EF4-FFF2-40B4-BE49-F238E27FC236}">
                <a16:creationId xmlns:a16="http://schemas.microsoft.com/office/drawing/2014/main" id="{248DE473-B9D9-E1D3-9CF9-78714C8355C6}"/>
              </a:ext>
            </a:extLst>
          </p:cNvPr>
          <p:cNvSpPr/>
          <p:nvPr>
            <p:custDataLst>
              <p:tags r:id="rId14"/>
            </p:custDataLst>
          </p:nvPr>
        </p:nvSpPr>
        <p:spPr>
          <a:xfrm>
            <a:off x="838200" y="321645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4</a:t>
            </a:r>
          </a:p>
        </p:txBody>
      </p:sp>
      <p:sp>
        <p:nvSpPr>
          <p:cNvPr id="12" name="矩形 11">
            <a:hlinkClick r:id="rId30" action="ppaction://hlinksldjump"/>
            <a:extLst>
              <a:ext uri="{FF2B5EF4-FFF2-40B4-BE49-F238E27FC236}">
                <a16:creationId xmlns:a16="http://schemas.microsoft.com/office/drawing/2014/main" id="{3112B561-2EB4-E375-85DB-361515F8DB5A}"/>
              </a:ext>
            </a:extLst>
          </p:cNvPr>
          <p:cNvSpPr/>
          <p:nvPr>
            <p:custDataLst>
              <p:tags r:id="rId15"/>
            </p:custDataLst>
          </p:nvPr>
        </p:nvSpPr>
        <p:spPr>
          <a:xfrm>
            <a:off x="11170198" y="275284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20</a:t>
            </a:r>
          </a:p>
        </p:txBody>
      </p:sp>
      <p:sp>
        <p:nvSpPr>
          <p:cNvPr id="11" name="矩形 10">
            <a:hlinkClick r:id="rId30" action="ppaction://hlinksldjump"/>
            <a:extLst>
              <a:ext uri="{FF2B5EF4-FFF2-40B4-BE49-F238E27FC236}">
                <a16:creationId xmlns:a16="http://schemas.microsoft.com/office/drawing/2014/main" id="{7A0218ED-0C4A-2C23-B53A-3D5ED75BBE1F}"/>
              </a:ext>
            </a:extLst>
          </p:cNvPr>
          <p:cNvSpPr/>
          <p:nvPr>
            <p:custDataLst>
              <p:tags r:id="rId16"/>
            </p:custDataLst>
          </p:nvPr>
        </p:nvSpPr>
        <p:spPr>
          <a:xfrm>
            <a:off x="1301810" y="275284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Math Foundation</a:t>
            </a:r>
          </a:p>
        </p:txBody>
      </p:sp>
      <p:sp>
        <p:nvSpPr>
          <p:cNvPr id="10" name="矩形 9">
            <a:hlinkClick r:id="rId30" action="ppaction://hlinksldjump"/>
            <a:extLst>
              <a:ext uri="{FF2B5EF4-FFF2-40B4-BE49-F238E27FC236}">
                <a16:creationId xmlns:a16="http://schemas.microsoft.com/office/drawing/2014/main" id="{6A0C653C-52D3-71FC-0AEF-8AB96DD8A8FB}"/>
              </a:ext>
            </a:extLst>
          </p:cNvPr>
          <p:cNvSpPr/>
          <p:nvPr>
            <p:custDataLst>
              <p:tags r:id="rId17"/>
            </p:custDataLst>
          </p:nvPr>
        </p:nvSpPr>
        <p:spPr>
          <a:xfrm>
            <a:off x="838200" y="275284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3</a:t>
            </a:r>
          </a:p>
        </p:txBody>
      </p:sp>
      <p:sp>
        <p:nvSpPr>
          <p:cNvPr id="9" name="矩形 8">
            <a:hlinkClick r:id="rId31" action="ppaction://hlinksldjump"/>
            <a:extLst>
              <a:ext uri="{FF2B5EF4-FFF2-40B4-BE49-F238E27FC236}">
                <a16:creationId xmlns:a16="http://schemas.microsoft.com/office/drawing/2014/main" id="{3EF140F2-7021-BBB1-34B3-E120FEDF8773}"/>
              </a:ext>
            </a:extLst>
          </p:cNvPr>
          <p:cNvSpPr/>
          <p:nvPr>
            <p:custDataLst>
              <p:tags r:id="rId18"/>
            </p:custDataLst>
          </p:nvPr>
        </p:nvSpPr>
        <p:spPr>
          <a:xfrm>
            <a:off x="11170198" y="22892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6</a:t>
            </a:r>
          </a:p>
        </p:txBody>
      </p:sp>
      <p:sp>
        <p:nvSpPr>
          <p:cNvPr id="8" name="矩形 7">
            <a:hlinkClick r:id="rId31" action="ppaction://hlinksldjump"/>
            <a:extLst>
              <a:ext uri="{FF2B5EF4-FFF2-40B4-BE49-F238E27FC236}">
                <a16:creationId xmlns:a16="http://schemas.microsoft.com/office/drawing/2014/main" id="{3DD5BBE1-675C-789B-DA51-752E20CB1FCB}"/>
              </a:ext>
            </a:extLst>
          </p:cNvPr>
          <p:cNvSpPr/>
          <p:nvPr>
            <p:custDataLst>
              <p:tags r:id="rId19"/>
            </p:custDataLst>
          </p:nvPr>
        </p:nvSpPr>
        <p:spPr>
          <a:xfrm>
            <a:off x="1301810" y="228923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Illustration</a:t>
            </a:r>
          </a:p>
        </p:txBody>
      </p:sp>
      <p:sp>
        <p:nvSpPr>
          <p:cNvPr id="7" name="矩形 6">
            <a:hlinkClick r:id="rId31" action="ppaction://hlinksldjump"/>
            <a:extLst>
              <a:ext uri="{FF2B5EF4-FFF2-40B4-BE49-F238E27FC236}">
                <a16:creationId xmlns:a16="http://schemas.microsoft.com/office/drawing/2014/main" id="{F09DCF27-E292-BEDD-E6AC-53C00512BE6C}"/>
              </a:ext>
            </a:extLst>
          </p:cNvPr>
          <p:cNvSpPr/>
          <p:nvPr>
            <p:custDataLst>
              <p:tags r:id="rId20"/>
            </p:custDataLst>
          </p:nvPr>
        </p:nvSpPr>
        <p:spPr>
          <a:xfrm>
            <a:off x="838200" y="22892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2</a:t>
            </a:r>
          </a:p>
        </p:txBody>
      </p:sp>
      <p:sp>
        <p:nvSpPr>
          <p:cNvPr id="6" name="矩形 5">
            <a:hlinkClick r:id="rId32" action="ppaction://hlinksldjump"/>
            <a:extLst>
              <a:ext uri="{FF2B5EF4-FFF2-40B4-BE49-F238E27FC236}">
                <a16:creationId xmlns:a16="http://schemas.microsoft.com/office/drawing/2014/main" id="{EFA9C9CA-4E6C-A493-0B74-064B1AD3750D}"/>
              </a:ext>
            </a:extLst>
          </p:cNvPr>
          <p:cNvSpPr/>
          <p:nvPr>
            <p:custDataLst>
              <p:tags r:id="rId21"/>
            </p:custDataLst>
          </p:nvPr>
        </p:nvSpPr>
        <p:spPr>
          <a:xfrm>
            <a:off x="11170198" y="18256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a:t>
            </a:r>
          </a:p>
        </p:txBody>
      </p:sp>
      <p:sp>
        <p:nvSpPr>
          <p:cNvPr id="5" name="矩形 4">
            <a:hlinkClick r:id="rId32" action="ppaction://hlinksldjump"/>
            <a:extLst>
              <a:ext uri="{FF2B5EF4-FFF2-40B4-BE49-F238E27FC236}">
                <a16:creationId xmlns:a16="http://schemas.microsoft.com/office/drawing/2014/main" id="{22E3EE35-04E5-158B-B5BE-BC553B519732}"/>
              </a:ext>
            </a:extLst>
          </p:cNvPr>
          <p:cNvSpPr/>
          <p:nvPr>
            <p:custDataLst>
              <p:tags r:id="rId22"/>
            </p:custDataLst>
          </p:nvPr>
        </p:nvSpPr>
        <p:spPr>
          <a:xfrm>
            <a:off x="1301810" y="182562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References</a:t>
            </a:r>
          </a:p>
        </p:txBody>
      </p:sp>
      <p:sp>
        <p:nvSpPr>
          <p:cNvPr id="4" name="矩形 3">
            <a:hlinkClick r:id="rId32" action="ppaction://hlinksldjump"/>
            <a:extLst>
              <a:ext uri="{FF2B5EF4-FFF2-40B4-BE49-F238E27FC236}">
                <a16:creationId xmlns:a16="http://schemas.microsoft.com/office/drawing/2014/main" id="{0C30C832-D469-A1CA-B344-3C4DD68824E7}"/>
              </a:ext>
            </a:extLst>
          </p:cNvPr>
          <p:cNvSpPr/>
          <p:nvPr>
            <p:custDataLst>
              <p:tags r:id="rId23"/>
            </p:custDataLst>
          </p:nvPr>
        </p:nvSpPr>
        <p:spPr>
          <a:xfrm>
            <a:off x="838200" y="18256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1</a:t>
            </a:r>
          </a:p>
        </p:txBody>
      </p:sp>
      <p:sp>
        <p:nvSpPr>
          <p:cNvPr id="2" name="标题 1">
            <a:extLst>
              <a:ext uri="{FF2B5EF4-FFF2-40B4-BE49-F238E27FC236}">
                <a16:creationId xmlns:a16="http://schemas.microsoft.com/office/drawing/2014/main" id="{20908FC7-5126-399F-15F3-945B9E6E82E9}"/>
              </a:ext>
            </a:extLst>
          </p:cNvPr>
          <p:cNvSpPr>
            <a:spLocks noGrp="1"/>
          </p:cNvSpPr>
          <p:nvPr>
            <p:ph type="title"/>
            <p:custDataLst>
              <p:tags r:id="rId24"/>
            </p:custDataLst>
          </p:nvPr>
        </p:nvSpPr>
        <p:spPr/>
        <p:txBody>
          <a:bodyPr/>
          <a:lstStyle/>
          <a:p>
            <a:r>
              <a:rPr lang="en-US"/>
              <a:t>Structure</a:t>
            </a:r>
          </a:p>
        </p:txBody>
      </p:sp>
    </p:spTree>
    <p:custDataLst>
      <p:tags r:id="rId1"/>
    </p:custDataLst>
    <p:extLst>
      <p:ext uri="{BB962C8B-B14F-4D97-AF65-F5344CB8AC3E}">
        <p14:creationId xmlns:p14="http://schemas.microsoft.com/office/powerpoint/2010/main" val="2661987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8C07245-C914-9757-B9DF-0EE52A41AE29}"/>
              </a:ext>
            </a:extLst>
          </p:cNvPr>
          <p:cNvGraphicFramePr>
            <a:graphicFrameLocks noChangeAspect="1"/>
          </p:cNvGraphicFramePr>
          <p:nvPr>
            <p:custDataLst>
              <p:tags r:id="rId1"/>
            </p:custDataLst>
            <p:extLst>
              <p:ext uri="{D42A27DB-BD31-4B8C-83A1-F6EECF244321}">
                <p14:modId xmlns:p14="http://schemas.microsoft.com/office/powerpoint/2010/main" val="20552729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描述已自动生成">
            <a:extLst>
              <a:ext uri="{FF2B5EF4-FFF2-40B4-BE49-F238E27FC236}">
                <a16:creationId xmlns:a16="http://schemas.microsoft.com/office/drawing/2014/main" id="{ABA29BD2-F96F-F840-CA4A-607773120850}"/>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3968597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AA2FB3D-BD1E-704D-36BD-51F482D90C42}"/>
              </a:ext>
            </a:extLst>
          </p:cNvPr>
          <p:cNvGraphicFramePr>
            <a:graphicFrameLocks noChangeAspect="1"/>
          </p:cNvGraphicFramePr>
          <p:nvPr>
            <p:custDataLst>
              <p:tags r:id="rId1"/>
            </p:custDataLst>
            <p:extLst>
              <p:ext uri="{D42A27DB-BD31-4B8C-83A1-F6EECF244321}">
                <p14:modId xmlns:p14="http://schemas.microsoft.com/office/powerpoint/2010/main" val="30669900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KAN">
            <a:hlinkClick r:id="" action="ppaction://media"/>
            <a:extLst>
              <a:ext uri="{FF2B5EF4-FFF2-40B4-BE49-F238E27FC236}">
                <a16:creationId xmlns:a16="http://schemas.microsoft.com/office/drawing/2014/main" id="{B199B47E-7D7F-9B5F-63D9-39FC6EFDF24D}"/>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06173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D3B60B-9D67-3964-7341-4877EA32D67B}"/>
              </a:ext>
            </a:extLst>
          </p:cNvPr>
          <p:cNvGraphicFramePr>
            <a:graphicFrameLocks noChangeAspect="1"/>
          </p:cNvGraphicFramePr>
          <p:nvPr>
            <p:custDataLst>
              <p:tags r:id="rId1"/>
            </p:custDataLst>
            <p:extLst>
              <p:ext uri="{D42A27DB-BD31-4B8C-83A1-F6EECF244321}">
                <p14:modId xmlns:p14="http://schemas.microsoft.com/office/powerpoint/2010/main" val="2514564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0AB1877-CA41-2BDA-27F7-8A62313AF9E9}"/>
              </a:ext>
            </a:extLst>
          </p:cNvPr>
          <p:cNvSpPr>
            <a:spLocks noGrp="1"/>
          </p:cNvSpPr>
          <p:nvPr>
            <p:ph type="title"/>
          </p:nvPr>
        </p:nvSpPr>
        <p:spPr>
          <a:xfrm>
            <a:off x="838200" y="0"/>
            <a:ext cx="10515600" cy="956945"/>
          </a:xfrm>
        </p:spPr>
        <p:txBody>
          <a:bodyPr vert="horz"/>
          <a:lstStyle/>
          <a:p>
            <a:r>
              <a:rPr lang="zh-CN" altLang="en-US" dirty="0"/>
              <a:t>多项式拟合</a:t>
            </a:r>
            <a:endParaRPr lang="en-US" dirty="0"/>
          </a:p>
        </p:txBody>
      </p:sp>
      <p:pic>
        <p:nvPicPr>
          <p:cNvPr id="5" name="图片 4" descr="捕获">
            <a:extLst>
              <a:ext uri="{FF2B5EF4-FFF2-40B4-BE49-F238E27FC236}">
                <a16:creationId xmlns:a16="http://schemas.microsoft.com/office/drawing/2014/main" id="{737D1594-E4C5-4DB3-AC21-0CE91DD4B919}"/>
              </a:ext>
            </a:extLst>
          </p:cNvPr>
          <p:cNvPicPr>
            <a:picLocks noChangeAspect="1"/>
          </p:cNvPicPr>
          <p:nvPr/>
        </p:nvPicPr>
        <p:blipFill>
          <a:blip r:embed="rId5"/>
          <a:stretch>
            <a:fillRect/>
          </a:stretch>
        </p:blipFill>
        <p:spPr>
          <a:xfrm>
            <a:off x="1535905" y="835442"/>
            <a:ext cx="9120188" cy="5065613"/>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280E587F-FFE0-27F7-4B92-81F78D68305D}"/>
                  </a:ext>
                </a:extLst>
              </p:cNvPr>
              <p:cNvSpPr txBox="1"/>
              <p:nvPr/>
            </p:nvSpPr>
            <p:spPr>
              <a:xfrm>
                <a:off x="2757486" y="5808127"/>
                <a:ext cx="6677025" cy="956945"/>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多项式拟合</a:t>
                </a:r>
              </a:p>
              <a:p>
                <a:pPr algn="ctr"/>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charset="0"/>
                          <a:ea typeface="微软雅黑" panose="020B0503020204020204" pitchFamily="34" charset="-122"/>
                          <a:cs typeface="Cambria Math" panose="02040503050406030204" charset="0"/>
                        </a:rPr>
                        <m:t>𝒇</m:t>
                      </m:r>
                      <m:r>
                        <a:rPr lang="en-US" altLang="zh-CN" sz="2800" b="1" i="1">
                          <a:latin typeface="Cambria Math" panose="02040503050406030204" charset="0"/>
                          <a:ea typeface="微软雅黑" panose="020B0503020204020204" pitchFamily="34" charset="-122"/>
                          <a:cs typeface="Cambria Math" panose="02040503050406030204" charset="0"/>
                        </a:rPr>
                        <m:t>(</m:t>
                      </m:r>
                      <m:r>
                        <a:rPr lang="en-US" altLang="zh-CN" sz="2800" b="1" i="1">
                          <a:latin typeface="Cambria Math" panose="02040503050406030204" charset="0"/>
                          <a:ea typeface="微软雅黑" panose="020B0503020204020204" pitchFamily="34" charset="-122"/>
                          <a:cs typeface="Cambria Math" panose="02040503050406030204" charset="0"/>
                        </a:rPr>
                        <m:t>𝒙</m:t>
                      </m:r>
                      <m:r>
                        <a:rPr lang="en-US" altLang="zh-CN" sz="2800" b="1" i="1">
                          <a:latin typeface="Cambria Math" panose="02040503050406030204" charset="0"/>
                          <a:ea typeface="微软雅黑" panose="020B0503020204020204" pitchFamily="34" charset="-122"/>
                          <a:cs typeface="Cambria Math" panose="02040503050406030204" charset="0"/>
                        </a:rPr>
                        <m:t>)=</m:t>
                      </m:r>
                      <m:r>
                        <a:rPr lang="en-US" altLang="zh-CN" sz="2800" b="1" i="1">
                          <a:latin typeface="Cambria Math" panose="02040503050406030204" charset="0"/>
                          <a:ea typeface="微软雅黑" panose="020B0503020204020204" pitchFamily="34" charset="-122"/>
                          <a:cs typeface="Cambria Math" panose="02040503050406030204" charset="0"/>
                        </a:rPr>
                        <m:t>𝒂</m:t>
                      </m:r>
                      <m:sSup>
                        <m:sSupPr>
                          <m:ctrlPr>
                            <a:rPr lang="en-US" altLang="zh-CN" sz="2800" b="1" i="1">
                              <a:latin typeface="Cambria Math" panose="02040503050406030204" pitchFamily="18" charset="0"/>
                              <a:ea typeface="微软雅黑" panose="020B0503020204020204" pitchFamily="34" charset="-122"/>
                              <a:cs typeface="Cambria Math" panose="02040503050406030204" charset="0"/>
                            </a:rPr>
                          </m:ctrlPr>
                        </m:sSupPr>
                        <m:e>
                          <m:r>
                            <a:rPr lang="en-US" altLang="zh-CN" sz="2800" b="1" i="1">
                              <a:latin typeface="Cambria Math" panose="02040503050406030204" charset="0"/>
                              <a:ea typeface="微软雅黑" panose="020B0503020204020204" pitchFamily="34" charset="-122"/>
                              <a:cs typeface="Cambria Math" panose="02040503050406030204" charset="0"/>
                            </a:rPr>
                            <m:t>𝒙</m:t>
                          </m:r>
                        </m:e>
                        <m:sup>
                          <m:r>
                            <a:rPr lang="en-US" altLang="zh-CN" sz="2800" b="1" i="1">
                              <a:latin typeface="Cambria Math" panose="02040503050406030204" charset="0"/>
                              <a:ea typeface="微软雅黑" panose="020B0503020204020204" pitchFamily="34" charset="-122"/>
                              <a:cs typeface="Cambria Math" panose="02040503050406030204" charset="0"/>
                            </a:rPr>
                            <m:t>𝟓</m:t>
                          </m:r>
                        </m:sup>
                      </m:sSup>
                      <m:r>
                        <a:rPr lang="en-US" altLang="zh-CN" sz="2800" b="1" i="1">
                          <a:latin typeface="Cambria Math" panose="02040503050406030204" charset="0"/>
                          <a:ea typeface="微软雅黑" panose="020B0503020204020204" pitchFamily="34" charset="-122"/>
                          <a:cs typeface="Cambria Math" panose="02040503050406030204" charset="0"/>
                        </a:rPr>
                        <m:t>+</m:t>
                      </m:r>
                      <m:r>
                        <a:rPr lang="en-US" altLang="zh-CN" sz="2800" b="1" i="1">
                          <a:latin typeface="Cambria Math" panose="02040503050406030204" charset="0"/>
                          <a:ea typeface="微软雅黑" panose="020B0503020204020204" pitchFamily="34" charset="-122"/>
                          <a:cs typeface="Cambria Math" panose="02040503050406030204" charset="0"/>
                        </a:rPr>
                        <m:t>𝒃</m:t>
                      </m:r>
                      <m:sSup>
                        <m:sSupPr>
                          <m:ctrlPr>
                            <a:rPr lang="en-US" altLang="zh-CN" sz="2800" b="1" i="1">
                              <a:latin typeface="Cambria Math" panose="02040503050406030204" pitchFamily="18" charset="0"/>
                              <a:ea typeface="微软雅黑" panose="020B0503020204020204" pitchFamily="34" charset="-122"/>
                              <a:cs typeface="Cambria Math" panose="02040503050406030204" charset="0"/>
                            </a:rPr>
                          </m:ctrlPr>
                        </m:sSupPr>
                        <m:e>
                          <m:r>
                            <a:rPr lang="en-US" altLang="zh-CN" sz="2800" b="1" i="1">
                              <a:latin typeface="Cambria Math" panose="02040503050406030204" charset="0"/>
                              <a:ea typeface="微软雅黑" panose="020B0503020204020204" pitchFamily="34" charset="-122"/>
                              <a:cs typeface="Cambria Math" panose="02040503050406030204" charset="0"/>
                            </a:rPr>
                            <m:t>𝒙</m:t>
                          </m:r>
                        </m:e>
                        <m:sup>
                          <m:r>
                            <a:rPr lang="en-US" altLang="zh-CN" sz="2800" b="1" i="1">
                              <a:latin typeface="Cambria Math" panose="02040503050406030204" charset="0"/>
                              <a:ea typeface="微软雅黑" panose="020B0503020204020204" pitchFamily="34" charset="-122"/>
                              <a:cs typeface="Cambria Math" panose="02040503050406030204" charset="0"/>
                            </a:rPr>
                            <m:t>𝟒</m:t>
                          </m:r>
                        </m:sup>
                      </m:sSup>
                      <m:r>
                        <a:rPr lang="en-US" altLang="zh-CN" sz="2800" b="1" i="1">
                          <a:latin typeface="Cambria Math" panose="02040503050406030204" charset="0"/>
                          <a:ea typeface="微软雅黑" panose="020B0503020204020204" pitchFamily="34" charset="-122"/>
                          <a:cs typeface="Cambria Math" panose="02040503050406030204" charset="0"/>
                        </a:rPr>
                        <m:t>+</m:t>
                      </m:r>
                      <m:r>
                        <a:rPr lang="en-US" altLang="zh-CN" sz="2800" b="1" i="1">
                          <a:latin typeface="Cambria Math" panose="02040503050406030204" charset="0"/>
                          <a:ea typeface="微软雅黑" panose="020B0503020204020204" pitchFamily="34" charset="-122"/>
                          <a:cs typeface="Cambria Math" panose="02040503050406030204" charset="0"/>
                        </a:rPr>
                        <m:t>𝒄</m:t>
                      </m:r>
                      <m:sSup>
                        <m:sSupPr>
                          <m:ctrlPr>
                            <a:rPr lang="en-US" altLang="zh-CN" sz="2800" b="1" i="1">
                              <a:latin typeface="Cambria Math" panose="02040503050406030204" pitchFamily="18" charset="0"/>
                              <a:ea typeface="微软雅黑" panose="020B0503020204020204" pitchFamily="34" charset="-122"/>
                              <a:cs typeface="Cambria Math" panose="02040503050406030204" charset="0"/>
                            </a:rPr>
                          </m:ctrlPr>
                        </m:sSupPr>
                        <m:e>
                          <m:r>
                            <a:rPr lang="en-US" altLang="zh-CN" sz="2800" b="1" i="1">
                              <a:latin typeface="Cambria Math" panose="02040503050406030204" charset="0"/>
                              <a:ea typeface="微软雅黑" panose="020B0503020204020204" pitchFamily="34" charset="-122"/>
                              <a:cs typeface="Cambria Math" panose="02040503050406030204" charset="0"/>
                            </a:rPr>
                            <m:t>𝒙</m:t>
                          </m:r>
                        </m:e>
                        <m:sup>
                          <m:r>
                            <a:rPr lang="en-US" altLang="zh-CN" sz="2800" b="1" i="1">
                              <a:latin typeface="Cambria Math" panose="02040503050406030204" charset="0"/>
                              <a:ea typeface="微软雅黑" panose="020B0503020204020204" pitchFamily="34" charset="-122"/>
                              <a:cs typeface="Cambria Math" panose="02040503050406030204" charset="0"/>
                            </a:rPr>
                            <m:t>𝟑</m:t>
                          </m:r>
                        </m:sup>
                      </m:sSup>
                      <m:r>
                        <a:rPr lang="en-US" altLang="zh-CN" sz="2800" b="1" i="1">
                          <a:latin typeface="Cambria Math" panose="02040503050406030204" charset="0"/>
                          <a:ea typeface="微软雅黑" panose="020B0503020204020204" pitchFamily="34" charset="-122"/>
                          <a:cs typeface="Cambria Math" panose="02040503050406030204" charset="0"/>
                        </a:rPr>
                        <m:t>+</m:t>
                      </m:r>
                      <m:sSup>
                        <m:sSupPr>
                          <m:ctrlPr>
                            <a:rPr lang="en-US" altLang="zh-CN" sz="2800" b="1" i="1">
                              <a:latin typeface="Cambria Math" panose="02040503050406030204" pitchFamily="18" charset="0"/>
                              <a:ea typeface="微软雅黑" panose="020B0503020204020204" pitchFamily="34" charset="-122"/>
                              <a:cs typeface="Cambria Math" panose="02040503050406030204" charset="0"/>
                            </a:rPr>
                          </m:ctrlPr>
                        </m:sSupPr>
                        <m:e>
                          <m:r>
                            <a:rPr lang="en-US" altLang="zh-CN" sz="2800" b="1" i="1">
                              <a:latin typeface="Cambria Math" panose="02040503050406030204" charset="0"/>
                              <a:ea typeface="微软雅黑" panose="020B0503020204020204" pitchFamily="34" charset="-122"/>
                              <a:cs typeface="Cambria Math" panose="02040503050406030204" charset="0"/>
                            </a:rPr>
                            <m:t>𝒅𝒙</m:t>
                          </m:r>
                        </m:e>
                        <m:sup>
                          <m:r>
                            <a:rPr lang="en-US" altLang="zh-CN" sz="2800" b="1" i="1">
                              <a:latin typeface="Cambria Math" panose="02040503050406030204" charset="0"/>
                              <a:ea typeface="微软雅黑" panose="020B0503020204020204" pitchFamily="34" charset="-122"/>
                              <a:cs typeface="Cambria Math" panose="02040503050406030204" charset="0"/>
                            </a:rPr>
                            <m:t>𝟐</m:t>
                          </m:r>
                        </m:sup>
                      </m:sSup>
                      <m:r>
                        <a:rPr lang="en-US" altLang="zh-CN" sz="2800" b="1" i="1">
                          <a:latin typeface="Cambria Math" panose="02040503050406030204" charset="0"/>
                          <a:ea typeface="微软雅黑" panose="020B0503020204020204" pitchFamily="34" charset="-122"/>
                          <a:cs typeface="Cambria Math" panose="02040503050406030204" charset="0"/>
                        </a:rPr>
                        <m:t>+</m:t>
                      </m:r>
                      <m:r>
                        <a:rPr lang="en-US" altLang="zh-CN" sz="2800" b="1" i="1">
                          <a:latin typeface="Cambria Math" panose="02040503050406030204" charset="0"/>
                          <a:ea typeface="微软雅黑" panose="020B0503020204020204" pitchFamily="34" charset="-122"/>
                          <a:cs typeface="Cambria Math" panose="02040503050406030204" charset="0"/>
                        </a:rPr>
                        <m:t>𝒆𝒙</m:t>
                      </m:r>
                      <m:r>
                        <a:rPr lang="en-US" altLang="zh-CN" sz="2800" b="1" i="1">
                          <a:latin typeface="Cambria Math" panose="02040503050406030204" charset="0"/>
                          <a:ea typeface="微软雅黑" panose="020B0503020204020204" pitchFamily="34" charset="-122"/>
                          <a:cs typeface="Cambria Math" panose="02040503050406030204" charset="0"/>
                        </a:rPr>
                        <m:t>+</m:t>
                      </m:r>
                      <m:r>
                        <a:rPr lang="en-US" altLang="zh-CN" sz="2800" b="1" i="1">
                          <a:latin typeface="Cambria Math" panose="02040503050406030204" charset="0"/>
                          <a:ea typeface="微软雅黑" panose="020B0503020204020204" pitchFamily="34" charset="-122"/>
                          <a:cs typeface="Cambria Math" panose="02040503050406030204" charset="0"/>
                        </a:rPr>
                        <m:t>𝒇</m:t>
                      </m:r>
                    </m:oMath>
                  </m:oMathPara>
                </a14:m>
                <a:endParaRPr lang="en-US" altLang="zh-CN" sz="2800" b="1" dirty="0">
                  <a:latin typeface="微软雅黑" panose="020B0503020204020204" pitchFamily="34" charset="-122"/>
                  <a:ea typeface="微软雅黑" panose="020B0503020204020204" pitchFamily="34" charset="-122"/>
                </a:endParaRPr>
              </a:p>
            </p:txBody>
          </p:sp>
        </mc:Choice>
        <mc:Fallback>
          <p:sp>
            <p:nvSpPr>
              <p:cNvPr id="6" name="文本框 5">
                <a:extLst>
                  <a:ext uri="{FF2B5EF4-FFF2-40B4-BE49-F238E27FC236}">
                    <a16:creationId xmlns:a16="http://schemas.microsoft.com/office/drawing/2014/main" id="{280E587F-FFE0-27F7-4B92-81F78D68305D}"/>
                  </a:ext>
                </a:extLst>
              </p:cNvPr>
              <p:cNvSpPr txBox="1">
                <a:spLocks noRot="1" noChangeAspect="1" noMove="1" noResize="1" noEditPoints="1" noAdjustHandles="1" noChangeArrowheads="1" noChangeShapeType="1" noTextEdit="1"/>
              </p:cNvSpPr>
              <p:nvPr/>
            </p:nvSpPr>
            <p:spPr>
              <a:xfrm>
                <a:off x="2757486" y="5808127"/>
                <a:ext cx="6677025" cy="956945"/>
              </a:xfrm>
              <a:prstGeom prst="rect">
                <a:avLst/>
              </a:prstGeom>
              <a:blipFill>
                <a:blip r:embed="rId6"/>
                <a:stretch>
                  <a:fillRect t="-7006"/>
                </a:stretch>
              </a:blipFill>
            </p:spPr>
            <p:txBody>
              <a:bodyPr/>
              <a:lstStyle/>
              <a:p>
                <a:r>
                  <a:rPr lang="en-US">
                    <a:noFill/>
                  </a:rPr>
                  <a:t> </a:t>
                </a:r>
              </a:p>
            </p:txBody>
          </p:sp>
        </mc:Fallback>
      </mc:AlternateContent>
    </p:spTree>
    <p:extLst>
      <p:ext uri="{BB962C8B-B14F-4D97-AF65-F5344CB8AC3E}">
        <p14:creationId xmlns:p14="http://schemas.microsoft.com/office/powerpoint/2010/main" val="802050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D3B60B-9D67-3964-7341-4877EA32D67B}"/>
              </a:ext>
            </a:extLst>
          </p:cNvPr>
          <p:cNvGraphicFramePr>
            <a:graphicFrameLocks noChangeAspect="1"/>
          </p:cNvGraphicFramePr>
          <p:nvPr>
            <p:custDataLst>
              <p:tags r:id="rId1"/>
            </p:custDataLst>
            <p:extLst>
              <p:ext uri="{D42A27DB-BD31-4B8C-83A1-F6EECF244321}">
                <p14:modId xmlns:p14="http://schemas.microsoft.com/office/powerpoint/2010/main" val="3556266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D3B60B-9D67-3964-7341-4877EA32D6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0AB1877-CA41-2BDA-27F7-8A62313AF9E9}"/>
              </a:ext>
            </a:extLst>
          </p:cNvPr>
          <p:cNvSpPr>
            <a:spLocks noGrp="1"/>
          </p:cNvSpPr>
          <p:nvPr>
            <p:ph type="title"/>
          </p:nvPr>
        </p:nvSpPr>
        <p:spPr>
          <a:xfrm>
            <a:off x="838200" y="0"/>
            <a:ext cx="10515600" cy="956945"/>
          </a:xfrm>
        </p:spPr>
        <p:txBody>
          <a:bodyPr vert="horz"/>
          <a:lstStyle/>
          <a:p>
            <a:r>
              <a:rPr lang="zh-CN" altLang="en-US" dirty="0"/>
              <a:t>贝塞尔曲线（</a:t>
            </a:r>
            <a:r>
              <a:rPr lang="en-US" altLang="zh-CN" dirty="0"/>
              <a:t>Bezier Curve</a:t>
            </a:r>
            <a:r>
              <a:rPr lang="zh-CN" altLang="en-US" dirty="0"/>
              <a:t>）</a:t>
            </a:r>
            <a:endParaRPr lang="en-US" dirty="0"/>
          </a:p>
        </p:txBody>
      </p:sp>
      <p:pic>
        <p:nvPicPr>
          <p:cNvPr id="7" name="图片 6" descr="捕获">
            <a:extLst>
              <a:ext uri="{FF2B5EF4-FFF2-40B4-BE49-F238E27FC236}">
                <a16:creationId xmlns:a16="http://schemas.microsoft.com/office/drawing/2014/main" id="{24EA1E8F-B391-8AFD-6B9C-475559975196}"/>
              </a:ext>
            </a:extLst>
          </p:cNvPr>
          <p:cNvPicPr>
            <a:picLocks noChangeAspect="1"/>
          </p:cNvPicPr>
          <p:nvPr/>
        </p:nvPicPr>
        <p:blipFill>
          <a:blip r:embed="rId5"/>
          <a:stretch>
            <a:fillRect/>
          </a:stretch>
        </p:blipFill>
        <p:spPr>
          <a:xfrm>
            <a:off x="2596704" y="799465"/>
            <a:ext cx="6998588" cy="5008662"/>
          </a:xfrm>
          <a:prstGeom prst="rect">
            <a:avLst/>
          </a:prstGeom>
        </p:spPr>
      </p:pic>
      <p:sp>
        <p:nvSpPr>
          <p:cNvPr id="8" name="文本框 7">
            <a:extLst>
              <a:ext uri="{FF2B5EF4-FFF2-40B4-BE49-F238E27FC236}">
                <a16:creationId xmlns:a16="http://schemas.microsoft.com/office/drawing/2014/main" id="{8313D88A-1B30-7C99-462C-5C9E919E0A60}"/>
              </a:ext>
            </a:extLst>
          </p:cNvPr>
          <p:cNvSpPr txBox="1"/>
          <p:nvPr/>
        </p:nvSpPr>
        <p:spPr>
          <a:xfrm>
            <a:off x="3073080" y="5808127"/>
            <a:ext cx="6045835" cy="583565"/>
          </a:xfrm>
          <a:prstGeom prst="rect">
            <a:avLst/>
          </a:prstGeom>
          <a:noFill/>
        </p:spPr>
        <p:txBody>
          <a:bodyPr wrap="square" rtlCol="0">
            <a:spAutoFit/>
          </a:bodyPr>
          <a:lstStyle/>
          <a:p>
            <a:pPr algn="ct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个控制点</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阶贝塞尔函数</a:t>
            </a:r>
          </a:p>
        </p:txBody>
      </p:sp>
    </p:spTree>
    <p:extLst>
      <p:ext uri="{BB962C8B-B14F-4D97-AF65-F5344CB8AC3E}">
        <p14:creationId xmlns:p14="http://schemas.microsoft.com/office/powerpoint/2010/main" val="1232911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D3B60B-9D67-3964-7341-4877EA32D6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D3B60B-9D67-3964-7341-4877EA32D6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0AB1877-CA41-2BDA-27F7-8A62313AF9E9}"/>
              </a:ext>
            </a:extLst>
          </p:cNvPr>
          <p:cNvSpPr>
            <a:spLocks noGrp="1"/>
          </p:cNvSpPr>
          <p:nvPr>
            <p:ph type="title"/>
          </p:nvPr>
        </p:nvSpPr>
        <p:spPr>
          <a:xfrm>
            <a:off x="838200" y="0"/>
            <a:ext cx="10515600" cy="956945"/>
          </a:xfrm>
        </p:spPr>
        <p:txBody>
          <a:bodyPr vert="horz"/>
          <a:lstStyle/>
          <a:p>
            <a:r>
              <a:rPr lang="zh-CN" altLang="en-US" dirty="0"/>
              <a:t>贝塞尔曲线（</a:t>
            </a:r>
            <a:r>
              <a:rPr lang="en-US" altLang="zh-CN" dirty="0"/>
              <a:t>Bezier Curve</a:t>
            </a:r>
            <a:r>
              <a:rPr lang="zh-CN" altLang="en-US" dirty="0"/>
              <a:t>）</a:t>
            </a:r>
            <a:endParaRPr lang="en-US" dirty="0"/>
          </a:p>
        </p:txBody>
      </p:sp>
      <p:pic>
        <p:nvPicPr>
          <p:cNvPr id="3" name="图片 2" descr="20200304113656535">
            <a:extLst>
              <a:ext uri="{FF2B5EF4-FFF2-40B4-BE49-F238E27FC236}">
                <a16:creationId xmlns:a16="http://schemas.microsoft.com/office/drawing/2014/main" id="{FA12501B-53E3-7536-690A-388249692F90}"/>
              </a:ext>
            </a:extLst>
          </p:cNvPr>
          <p:cNvPicPr>
            <a:picLocks noChangeAspect="1"/>
          </p:cNvPicPr>
          <p:nvPr/>
        </p:nvPicPr>
        <p:blipFill>
          <a:blip r:embed="rId5"/>
          <a:stretch>
            <a:fillRect/>
          </a:stretch>
        </p:blipFill>
        <p:spPr>
          <a:xfrm>
            <a:off x="1654492" y="1217612"/>
            <a:ext cx="3377565" cy="1407795"/>
          </a:xfrm>
          <a:prstGeom prst="rect">
            <a:avLst/>
          </a:prstGeom>
        </p:spPr>
      </p:pic>
      <p:pic>
        <p:nvPicPr>
          <p:cNvPr id="5" name="图片 4" descr="捕获">
            <a:extLst>
              <a:ext uri="{FF2B5EF4-FFF2-40B4-BE49-F238E27FC236}">
                <a16:creationId xmlns:a16="http://schemas.microsoft.com/office/drawing/2014/main" id="{7ED3E403-D912-81F5-7858-DFF57F430254}"/>
              </a:ext>
            </a:extLst>
          </p:cNvPr>
          <p:cNvPicPr>
            <a:picLocks noChangeAspect="1"/>
          </p:cNvPicPr>
          <p:nvPr/>
        </p:nvPicPr>
        <p:blipFill>
          <a:blip r:embed="rId6"/>
          <a:stretch>
            <a:fillRect/>
          </a:stretch>
        </p:blipFill>
        <p:spPr>
          <a:xfrm>
            <a:off x="5616257" y="1615757"/>
            <a:ext cx="4402455" cy="611505"/>
          </a:xfrm>
          <a:prstGeom prst="rect">
            <a:avLst/>
          </a:prstGeom>
        </p:spPr>
      </p:pic>
      <p:pic>
        <p:nvPicPr>
          <p:cNvPr id="6" name="图片 5" descr="20200304113229429">
            <a:extLst>
              <a:ext uri="{FF2B5EF4-FFF2-40B4-BE49-F238E27FC236}">
                <a16:creationId xmlns:a16="http://schemas.microsoft.com/office/drawing/2014/main" id="{23C3C64B-97E8-4D50-FE33-212649E1D569}"/>
              </a:ext>
            </a:extLst>
          </p:cNvPr>
          <p:cNvPicPr>
            <a:picLocks noChangeAspect="1"/>
          </p:cNvPicPr>
          <p:nvPr/>
        </p:nvPicPr>
        <p:blipFill>
          <a:blip r:embed="rId7"/>
          <a:stretch>
            <a:fillRect/>
          </a:stretch>
        </p:blipFill>
        <p:spPr>
          <a:xfrm>
            <a:off x="1654492" y="2779077"/>
            <a:ext cx="3429000" cy="1428750"/>
          </a:xfrm>
          <a:prstGeom prst="rect">
            <a:avLst/>
          </a:prstGeom>
        </p:spPr>
      </p:pic>
      <p:pic>
        <p:nvPicPr>
          <p:cNvPr id="9" name="图片 8" descr="捕获">
            <a:extLst>
              <a:ext uri="{FF2B5EF4-FFF2-40B4-BE49-F238E27FC236}">
                <a16:creationId xmlns:a16="http://schemas.microsoft.com/office/drawing/2014/main" id="{6526262E-379A-D56F-F018-EFB808627BAB}"/>
              </a:ext>
            </a:extLst>
          </p:cNvPr>
          <p:cNvPicPr>
            <a:picLocks noChangeAspect="1"/>
          </p:cNvPicPr>
          <p:nvPr/>
        </p:nvPicPr>
        <p:blipFill>
          <a:blip r:embed="rId8"/>
          <a:stretch>
            <a:fillRect/>
          </a:stretch>
        </p:blipFill>
        <p:spPr>
          <a:xfrm>
            <a:off x="6518592" y="2531427"/>
            <a:ext cx="2148840" cy="1318260"/>
          </a:xfrm>
          <a:prstGeom prst="rect">
            <a:avLst/>
          </a:prstGeom>
        </p:spPr>
      </p:pic>
      <p:pic>
        <p:nvPicPr>
          <p:cNvPr id="10" name="图片 9" descr="20200304113511298">
            <a:extLst>
              <a:ext uri="{FF2B5EF4-FFF2-40B4-BE49-F238E27FC236}">
                <a16:creationId xmlns:a16="http://schemas.microsoft.com/office/drawing/2014/main" id="{90057EAE-3FA1-4A64-FC71-61497C13B53A}"/>
              </a:ext>
            </a:extLst>
          </p:cNvPr>
          <p:cNvPicPr>
            <a:picLocks noChangeAspect="1"/>
          </p:cNvPicPr>
          <p:nvPr/>
        </p:nvPicPr>
        <p:blipFill>
          <a:blip r:embed="rId9"/>
          <a:stretch>
            <a:fillRect/>
          </a:stretch>
        </p:blipFill>
        <p:spPr>
          <a:xfrm>
            <a:off x="1654492" y="4351972"/>
            <a:ext cx="3429000" cy="1428750"/>
          </a:xfrm>
          <a:prstGeom prst="rect">
            <a:avLst/>
          </a:prstGeom>
        </p:spPr>
      </p:pic>
      <p:pic>
        <p:nvPicPr>
          <p:cNvPr id="11" name="图片 10" descr="捕获">
            <a:extLst>
              <a:ext uri="{FF2B5EF4-FFF2-40B4-BE49-F238E27FC236}">
                <a16:creationId xmlns:a16="http://schemas.microsoft.com/office/drawing/2014/main" id="{1062F961-E8DF-F150-8F2F-403ACAFFB181}"/>
              </a:ext>
            </a:extLst>
          </p:cNvPr>
          <p:cNvPicPr>
            <a:picLocks noChangeAspect="1"/>
          </p:cNvPicPr>
          <p:nvPr/>
        </p:nvPicPr>
        <p:blipFill>
          <a:blip r:embed="rId10"/>
          <a:stretch>
            <a:fillRect/>
          </a:stretch>
        </p:blipFill>
        <p:spPr>
          <a:xfrm>
            <a:off x="5616257" y="4754562"/>
            <a:ext cx="4200525" cy="828675"/>
          </a:xfrm>
          <a:prstGeom prst="rect">
            <a:avLst/>
          </a:prstGeom>
        </p:spPr>
      </p:pic>
      <p:pic>
        <p:nvPicPr>
          <p:cNvPr id="12" name="图片 11" descr="捕获">
            <a:extLst>
              <a:ext uri="{FF2B5EF4-FFF2-40B4-BE49-F238E27FC236}">
                <a16:creationId xmlns:a16="http://schemas.microsoft.com/office/drawing/2014/main" id="{F1460007-402D-E32E-02A7-F9B5A8AEEECC}"/>
              </a:ext>
            </a:extLst>
          </p:cNvPr>
          <p:cNvPicPr>
            <a:picLocks noChangeAspect="1"/>
          </p:cNvPicPr>
          <p:nvPr/>
        </p:nvPicPr>
        <p:blipFill>
          <a:blip r:embed="rId11"/>
          <a:stretch>
            <a:fillRect/>
          </a:stretch>
        </p:blipFill>
        <p:spPr>
          <a:xfrm>
            <a:off x="5660072" y="3866832"/>
            <a:ext cx="4358640" cy="419100"/>
          </a:xfrm>
          <a:prstGeom prst="rect">
            <a:avLst/>
          </a:prstGeom>
        </p:spPr>
      </p:pic>
      <p:sp>
        <p:nvSpPr>
          <p:cNvPr id="13" name="文本框 12">
            <a:extLst>
              <a:ext uri="{FF2B5EF4-FFF2-40B4-BE49-F238E27FC236}">
                <a16:creationId xmlns:a16="http://schemas.microsoft.com/office/drawing/2014/main" id="{3DF6707A-73F6-8812-F562-27AE71979029}"/>
              </a:ext>
            </a:extLst>
          </p:cNvPr>
          <p:cNvSpPr txBox="1"/>
          <p:nvPr/>
        </p:nvSpPr>
        <p:spPr>
          <a:xfrm>
            <a:off x="1841500" y="6041390"/>
            <a:ext cx="8509000" cy="421005"/>
          </a:xfrm>
          <a:prstGeom prst="rect">
            <a:avLst/>
          </a:prstGeom>
          <a:noFill/>
        </p:spPr>
        <p:txBody>
          <a:bodyPr wrap="square" rtlCol="0">
            <a:noAutofit/>
          </a:bodyPr>
          <a:lstStyle/>
          <a:p>
            <a:r>
              <a:rPr lang="zh-CN" altLang="en-US" sz="2400" b="1" dirty="0">
                <a:latin typeface="微软雅黑" panose="020B0503020204020204" pitchFamily="34" charset="-122"/>
                <a:ea typeface="微软雅黑" panose="020B0503020204020204" pitchFamily="34" charset="-122"/>
              </a:rPr>
              <a:t>当点数较多的时候，可以选择生成多条贝塞尔曲线进行拼接。</a:t>
            </a:r>
          </a:p>
        </p:txBody>
      </p:sp>
    </p:spTree>
    <p:extLst>
      <p:ext uri="{BB962C8B-B14F-4D97-AF65-F5344CB8AC3E}">
        <p14:creationId xmlns:p14="http://schemas.microsoft.com/office/powerpoint/2010/main" val="322784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D3B60B-9D67-3964-7341-4877EA32D67B}"/>
              </a:ext>
            </a:extLst>
          </p:cNvPr>
          <p:cNvGraphicFramePr>
            <a:graphicFrameLocks noChangeAspect="1"/>
          </p:cNvGraphicFramePr>
          <p:nvPr>
            <p:custDataLst>
              <p:tags r:id="rId1"/>
            </p:custDataLst>
            <p:extLst>
              <p:ext uri="{D42A27DB-BD31-4B8C-83A1-F6EECF244321}">
                <p14:modId xmlns:p14="http://schemas.microsoft.com/office/powerpoint/2010/main" val="31732201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D3B60B-9D67-3964-7341-4877EA32D6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0AB1877-CA41-2BDA-27F7-8A62313AF9E9}"/>
              </a:ext>
            </a:extLst>
          </p:cNvPr>
          <p:cNvSpPr>
            <a:spLocks noGrp="1"/>
          </p:cNvSpPr>
          <p:nvPr>
            <p:ph type="title"/>
          </p:nvPr>
        </p:nvSpPr>
        <p:spPr>
          <a:xfrm>
            <a:off x="838200" y="0"/>
            <a:ext cx="10515600" cy="956945"/>
          </a:xfrm>
        </p:spPr>
        <p:txBody>
          <a:bodyPr vert="horz"/>
          <a:lstStyle/>
          <a:p>
            <a:r>
              <a:rPr lang="en-US" altLang="zh-CN" dirty="0"/>
              <a:t>B</a:t>
            </a:r>
            <a:r>
              <a:rPr lang="zh-CN" altLang="en-US" dirty="0"/>
              <a:t>样条函数（</a:t>
            </a:r>
            <a:r>
              <a:rPr lang="en-US" altLang="zh-CN" dirty="0"/>
              <a:t>B-splines</a:t>
            </a:r>
            <a:r>
              <a:rPr lang="zh-CN" altLang="en-US" dirty="0"/>
              <a:t>）</a:t>
            </a:r>
            <a:endParaRPr lang="en-US" dirty="0"/>
          </a:p>
        </p:txBody>
      </p:sp>
      <p:pic>
        <p:nvPicPr>
          <p:cNvPr id="5" name="图片 4" descr="捕获">
            <a:extLst>
              <a:ext uri="{FF2B5EF4-FFF2-40B4-BE49-F238E27FC236}">
                <a16:creationId xmlns:a16="http://schemas.microsoft.com/office/drawing/2014/main" id="{E6415361-1D18-87BA-67AE-5D1716296A36}"/>
              </a:ext>
            </a:extLst>
          </p:cNvPr>
          <p:cNvPicPr>
            <a:picLocks noChangeAspect="1"/>
          </p:cNvPicPr>
          <p:nvPr/>
        </p:nvPicPr>
        <p:blipFill>
          <a:blip r:embed="rId5"/>
          <a:stretch>
            <a:fillRect/>
          </a:stretch>
        </p:blipFill>
        <p:spPr>
          <a:xfrm>
            <a:off x="1840548" y="951230"/>
            <a:ext cx="8749665" cy="2419985"/>
          </a:xfrm>
          <a:prstGeom prst="rect">
            <a:avLst/>
          </a:prstGeom>
        </p:spPr>
      </p:pic>
      <p:pic>
        <p:nvPicPr>
          <p:cNvPr id="6" name="图片 5" descr="捕获">
            <a:extLst>
              <a:ext uri="{FF2B5EF4-FFF2-40B4-BE49-F238E27FC236}">
                <a16:creationId xmlns:a16="http://schemas.microsoft.com/office/drawing/2014/main" id="{FC6C2FA6-61D7-2D8C-24D8-2BC50DE4B7D1}"/>
              </a:ext>
            </a:extLst>
          </p:cNvPr>
          <p:cNvPicPr>
            <a:picLocks noChangeAspect="1"/>
          </p:cNvPicPr>
          <p:nvPr/>
        </p:nvPicPr>
        <p:blipFill>
          <a:blip r:embed="rId6"/>
          <a:srcRect l="24469"/>
          <a:stretch>
            <a:fillRect/>
          </a:stretch>
        </p:blipFill>
        <p:spPr>
          <a:xfrm>
            <a:off x="7176453" y="3486785"/>
            <a:ext cx="2914650" cy="2648585"/>
          </a:xfrm>
          <a:prstGeom prst="rect">
            <a:avLst/>
          </a:prstGeom>
        </p:spPr>
      </p:pic>
      <p:pic>
        <p:nvPicPr>
          <p:cNvPr id="9" name="图片 8" descr="捕获">
            <a:extLst>
              <a:ext uri="{FF2B5EF4-FFF2-40B4-BE49-F238E27FC236}">
                <a16:creationId xmlns:a16="http://schemas.microsoft.com/office/drawing/2014/main" id="{9B3C4F05-E83C-65D3-A260-A83A539A83BB}"/>
              </a:ext>
            </a:extLst>
          </p:cNvPr>
          <p:cNvPicPr>
            <a:picLocks noChangeAspect="1"/>
          </p:cNvPicPr>
          <p:nvPr/>
        </p:nvPicPr>
        <p:blipFill>
          <a:blip r:embed="rId7"/>
          <a:stretch>
            <a:fillRect/>
          </a:stretch>
        </p:blipFill>
        <p:spPr>
          <a:xfrm>
            <a:off x="1840548" y="3797935"/>
            <a:ext cx="5158105" cy="1618615"/>
          </a:xfrm>
          <a:prstGeom prst="rect">
            <a:avLst/>
          </a:prstGeom>
        </p:spPr>
      </p:pic>
    </p:spTree>
    <p:extLst>
      <p:ext uri="{BB962C8B-B14F-4D97-AF65-F5344CB8AC3E}">
        <p14:creationId xmlns:p14="http://schemas.microsoft.com/office/powerpoint/2010/main" val="3475786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C77E0B1-8909-3EB4-CF33-8E829D464ED9}"/>
              </a:ext>
            </a:extLst>
          </p:cNvPr>
          <p:cNvGraphicFramePr>
            <a:graphicFrameLocks noChangeAspect="1"/>
          </p:cNvGraphicFramePr>
          <p:nvPr>
            <p:custDataLst>
              <p:tags r:id="rId1"/>
            </p:custDataLst>
            <p:extLst>
              <p:ext uri="{D42A27DB-BD31-4B8C-83A1-F6EECF244321}">
                <p14:modId xmlns:p14="http://schemas.microsoft.com/office/powerpoint/2010/main" val="3842377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文本, 应用程序&#10;&#10;描述已自动生成">
            <a:extLst>
              <a:ext uri="{FF2B5EF4-FFF2-40B4-BE49-F238E27FC236}">
                <a16:creationId xmlns:a16="http://schemas.microsoft.com/office/drawing/2014/main" id="{1268AE59-E4A0-A6EA-FEB0-8D6C60AEC31F}"/>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2209443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D3B60B-9D67-3964-7341-4877EA32D67B}"/>
              </a:ext>
            </a:extLst>
          </p:cNvPr>
          <p:cNvGraphicFramePr>
            <a:graphicFrameLocks noChangeAspect="1"/>
          </p:cNvGraphicFramePr>
          <p:nvPr>
            <p:custDataLst>
              <p:tags r:id="rId1"/>
            </p:custDataLst>
            <p:extLst>
              <p:ext uri="{D42A27DB-BD31-4B8C-83A1-F6EECF244321}">
                <p14:modId xmlns:p14="http://schemas.microsoft.com/office/powerpoint/2010/main" val="677538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D3B60B-9D67-3964-7341-4877EA32D6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0AB1877-CA41-2BDA-27F7-8A62313AF9E9}"/>
              </a:ext>
            </a:extLst>
          </p:cNvPr>
          <p:cNvSpPr>
            <a:spLocks noGrp="1"/>
          </p:cNvSpPr>
          <p:nvPr>
            <p:ph type="title"/>
          </p:nvPr>
        </p:nvSpPr>
        <p:spPr>
          <a:xfrm>
            <a:off x="838200" y="0"/>
            <a:ext cx="10515600" cy="956945"/>
          </a:xfrm>
        </p:spPr>
        <p:txBody>
          <a:bodyPr vert="horz"/>
          <a:lstStyle/>
          <a:p>
            <a:r>
              <a:rPr lang="zh-CN" altLang="en-US" dirty="0"/>
              <a:t>多层的</a:t>
            </a:r>
            <a:r>
              <a:rPr lang="en-US" altLang="zh-CN" dirty="0"/>
              <a:t>KAN</a:t>
            </a:r>
            <a:endParaRPr lang="en-US" dirty="0"/>
          </a:p>
        </p:txBody>
      </p:sp>
      <p:pic>
        <p:nvPicPr>
          <p:cNvPr id="3" name="图片 2" descr="捕获">
            <a:extLst>
              <a:ext uri="{FF2B5EF4-FFF2-40B4-BE49-F238E27FC236}">
                <a16:creationId xmlns:a16="http://schemas.microsoft.com/office/drawing/2014/main" id="{E6CB7C18-CD0F-5300-F378-0F3DD6D35271}"/>
              </a:ext>
            </a:extLst>
          </p:cNvPr>
          <p:cNvPicPr>
            <a:picLocks noChangeAspect="1"/>
          </p:cNvPicPr>
          <p:nvPr/>
        </p:nvPicPr>
        <p:blipFill>
          <a:blip r:embed="rId5"/>
          <a:stretch>
            <a:fillRect/>
          </a:stretch>
        </p:blipFill>
        <p:spPr>
          <a:xfrm>
            <a:off x="2718435" y="1453832"/>
            <a:ext cx="6755130" cy="2152015"/>
          </a:xfrm>
          <a:prstGeom prst="rect">
            <a:avLst/>
          </a:prstGeom>
        </p:spPr>
      </p:pic>
      <p:pic>
        <p:nvPicPr>
          <p:cNvPr id="7" name="图片 6" descr="捕获">
            <a:extLst>
              <a:ext uri="{FF2B5EF4-FFF2-40B4-BE49-F238E27FC236}">
                <a16:creationId xmlns:a16="http://schemas.microsoft.com/office/drawing/2014/main" id="{A18B28BA-EBB4-97C8-672D-65BD60CF6479}"/>
              </a:ext>
            </a:extLst>
          </p:cNvPr>
          <p:cNvPicPr>
            <a:picLocks noChangeAspect="1"/>
          </p:cNvPicPr>
          <p:nvPr/>
        </p:nvPicPr>
        <p:blipFill>
          <a:blip r:embed="rId6"/>
          <a:stretch>
            <a:fillRect/>
          </a:stretch>
        </p:blipFill>
        <p:spPr>
          <a:xfrm>
            <a:off x="2718435" y="3881437"/>
            <a:ext cx="6807835" cy="828040"/>
          </a:xfrm>
          <a:prstGeom prst="rect">
            <a:avLst/>
          </a:prstGeom>
        </p:spPr>
      </p:pic>
      <p:pic>
        <p:nvPicPr>
          <p:cNvPr id="8" name="图片 7" descr="捕获">
            <a:extLst>
              <a:ext uri="{FF2B5EF4-FFF2-40B4-BE49-F238E27FC236}">
                <a16:creationId xmlns:a16="http://schemas.microsoft.com/office/drawing/2014/main" id="{A2BB1EE4-574E-2E4D-DBC6-4D02631DBF03}"/>
              </a:ext>
            </a:extLst>
          </p:cNvPr>
          <p:cNvPicPr>
            <a:picLocks noChangeAspect="1"/>
          </p:cNvPicPr>
          <p:nvPr/>
        </p:nvPicPr>
        <p:blipFill>
          <a:blip r:embed="rId7"/>
          <a:stretch>
            <a:fillRect/>
          </a:stretch>
        </p:blipFill>
        <p:spPr>
          <a:xfrm>
            <a:off x="2660015" y="4863147"/>
            <a:ext cx="6755765" cy="664210"/>
          </a:xfrm>
          <a:prstGeom prst="rect">
            <a:avLst/>
          </a:prstGeom>
        </p:spPr>
      </p:pic>
    </p:spTree>
    <p:extLst>
      <p:ext uri="{BB962C8B-B14F-4D97-AF65-F5344CB8AC3E}">
        <p14:creationId xmlns:p14="http://schemas.microsoft.com/office/powerpoint/2010/main" val="2476055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D3B60B-9D67-3964-7341-4877EA32D6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D3B60B-9D67-3964-7341-4877EA32D6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0AB1877-CA41-2BDA-27F7-8A62313AF9E9}"/>
              </a:ext>
            </a:extLst>
          </p:cNvPr>
          <p:cNvSpPr>
            <a:spLocks noGrp="1"/>
          </p:cNvSpPr>
          <p:nvPr>
            <p:ph type="title"/>
          </p:nvPr>
        </p:nvSpPr>
        <p:spPr>
          <a:xfrm>
            <a:off x="838200" y="0"/>
            <a:ext cx="10515600" cy="956945"/>
          </a:xfrm>
        </p:spPr>
        <p:txBody>
          <a:bodyPr vert="horz"/>
          <a:lstStyle/>
          <a:p>
            <a:r>
              <a:rPr lang="zh-CN" altLang="en-US" dirty="0"/>
              <a:t>多层的</a:t>
            </a:r>
            <a:r>
              <a:rPr lang="en-US" altLang="zh-CN" dirty="0"/>
              <a:t>KAN</a:t>
            </a:r>
            <a:endParaRPr lang="en-US" dirty="0"/>
          </a:p>
        </p:txBody>
      </p:sp>
      <p:pic>
        <p:nvPicPr>
          <p:cNvPr id="5" name="图片 4" descr="捕获">
            <a:extLst>
              <a:ext uri="{FF2B5EF4-FFF2-40B4-BE49-F238E27FC236}">
                <a16:creationId xmlns:a16="http://schemas.microsoft.com/office/drawing/2014/main" id="{DD5F4586-3669-6ABD-0A7E-2F7354E21BE0}"/>
              </a:ext>
            </a:extLst>
          </p:cNvPr>
          <p:cNvPicPr>
            <a:picLocks noChangeAspect="1"/>
          </p:cNvPicPr>
          <p:nvPr/>
        </p:nvPicPr>
        <p:blipFill>
          <a:blip r:embed="rId5"/>
          <a:stretch>
            <a:fillRect/>
          </a:stretch>
        </p:blipFill>
        <p:spPr>
          <a:xfrm>
            <a:off x="2770505" y="4113530"/>
            <a:ext cx="4525645" cy="1096010"/>
          </a:xfrm>
          <a:prstGeom prst="rect">
            <a:avLst/>
          </a:prstGeom>
        </p:spPr>
      </p:pic>
      <p:pic>
        <p:nvPicPr>
          <p:cNvPr id="6" name="图片 5" descr="捕获">
            <a:extLst>
              <a:ext uri="{FF2B5EF4-FFF2-40B4-BE49-F238E27FC236}">
                <a16:creationId xmlns:a16="http://schemas.microsoft.com/office/drawing/2014/main" id="{CDFCEA1A-4D38-CF5F-3D91-88AB98526492}"/>
              </a:ext>
            </a:extLst>
          </p:cNvPr>
          <p:cNvPicPr>
            <a:picLocks noChangeAspect="1"/>
          </p:cNvPicPr>
          <p:nvPr/>
        </p:nvPicPr>
        <p:blipFill>
          <a:blip r:embed="rId6"/>
          <a:stretch>
            <a:fillRect/>
          </a:stretch>
        </p:blipFill>
        <p:spPr>
          <a:xfrm>
            <a:off x="2766060" y="1484630"/>
            <a:ext cx="4530090" cy="2221230"/>
          </a:xfrm>
          <a:prstGeom prst="rect">
            <a:avLst/>
          </a:prstGeom>
        </p:spPr>
      </p:pic>
      <p:sp>
        <p:nvSpPr>
          <p:cNvPr id="9" name="文本框 8">
            <a:extLst>
              <a:ext uri="{FF2B5EF4-FFF2-40B4-BE49-F238E27FC236}">
                <a16:creationId xmlns:a16="http://schemas.microsoft.com/office/drawing/2014/main" id="{55BD7E92-A6A8-5AA9-838B-1F2FA7FB7B64}"/>
              </a:ext>
            </a:extLst>
          </p:cNvPr>
          <p:cNvSpPr txBox="1"/>
          <p:nvPr/>
        </p:nvSpPr>
        <p:spPr>
          <a:xfrm>
            <a:off x="876300" y="956945"/>
            <a:ext cx="7042785" cy="460375"/>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加入残差机制</a:t>
            </a:r>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C6B5CC0A-B8A1-DC26-E032-AD219CF6A98F}"/>
                  </a:ext>
                </a:extLst>
              </p:cNvPr>
              <p:cNvSpPr txBox="1"/>
              <p:nvPr/>
            </p:nvSpPr>
            <p:spPr>
              <a:xfrm>
                <a:off x="1382395" y="5302250"/>
                <a:ext cx="7226300" cy="1008380"/>
              </a:xfrm>
              <a:prstGeom prst="rect">
                <a:avLst/>
              </a:prstGeom>
              <a:noFill/>
            </p:spPr>
            <p:txBody>
              <a:bodyPr wrap="square" rtlCol="0">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选择三次样条函数，可训练的参数为</a:t>
                </a:r>
                <a14:m>
                  <m:oMath xmlns:m="http://schemas.openxmlformats.org/officeDocument/2006/math">
                    <m:sSub>
                      <m:sSubPr>
                        <m:ctrlPr>
                          <a:rPr lang="en-US" altLang="zh-CN" sz="2800" b="1" i="1">
                            <a:latin typeface="Cambria Math" panose="02040503050406030204" pitchFamily="18" charset="0"/>
                            <a:ea typeface="微软雅黑" panose="020B0503020204020204" pitchFamily="34" charset="-122"/>
                            <a:cs typeface="Cambria Math" panose="02040503050406030204" charset="0"/>
                          </a:rPr>
                        </m:ctrlPr>
                      </m:sSubPr>
                      <m:e>
                        <m:r>
                          <a:rPr lang="en-US" altLang="zh-CN" sz="2800" b="1">
                            <a:latin typeface="Cambria Math" panose="02040503050406030204" charset="0"/>
                            <a:ea typeface="微软雅黑" panose="020B0503020204020204" pitchFamily="34" charset="-122"/>
                            <a:cs typeface="Cambria Math" panose="02040503050406030204" charset="0"/>
                          </a:rPr>
                          <m:t>𝐜</m:t>
                        </m:r>
                      </m:e>
                      <m:sub>
                        <m:r>
                          <a:rPr lang="en-US" altLang="zh-CN" sz="2800" b="1">
                            <a:latin typeface="Cambria Math" panose="02040503050406030204" charset="0"/>
                            <a:ea typeface="微软雅黑" panose="020B0503020204020204" pitchFamily="34" charset="-122"/>
                            <a:cs typeface="Cambria Math" panose="02040503050406030204" charset="0"/>
                          </a:rPr>
                          <m:t>𝐢</m:t>
                        </m:r>
                      </m:sub>
                    </m:sSub>
                    <m:r>
                      <a:rPr lang="en-US" altLang="zh-CN" sz="2800" b="1">
                        <a:latin typeface="Cambria Math" panose="02040503050406030204" charset="0"/>
                        <a:ea typeface="MS Mincho" charset="0"/>
                        <a:cs typeface="Cambria Math" panose="02040503050406030204" charset="0"/>
                      </a:rPr>
                      <m:t>，</m:t>
                    </m:r>
                    <m:sSub>
                      <m:sSubPr>
                        <m:ctrlPr>
                          <a:rPr lang="en-US" altLang="zh-CN" sz="2800" b="1" i="1">
                            <a:latin typeface="Cambria Math" panose="02040503050406030204" pitchFamily="18" charset="0"/>
                            <a:ea typeface="微软雅黑" panose="020B0503020204020204" pitchFamily="34" charset="-122"/>
                            <a:cs typeface="Cambria Math" panose="02040503050406030204" charset="0"/>
                          </a:rPr>
                        </m:ctrlPr>
                      </m:sSubPr>
                      <m:e>
                        <m:r>
                          <a:rPr lang="en-US" altLang="zh-CN" sz="2800" b="1">
                            <a:latin typeface="Cambria Math" panose="02040503050406030204" charset="0"/>
                            <a:ea typeface="微软雅黑" panose="020B0503020204020204" pitchFamily="34" charset="-122"/>
                            <a:cs typeface="Cambria Math" panose="02040503050406030204" charset="0"/>
                          </a:rPr>
                          <m:t>𝐁</m:t>
                        </m:r>
                      </m:e>
                      <m:sub>
                        <m:r>
                          <a:rPr lang="en-US" altLang="zh-CN" sz="2800" b="1">
                            <a:latin typeface="Cambria Math" panose="02040503050406030204" charset="0"/>
                            <a:ea typeface="微软雅黑" panose="020B0503020204020204" pitchFamily="34" charset="-122"/>
                            <a:cs typeface="Cambria Math" panose="02040503050406030204" charset="0"/>
                          </a:rPr>
                          <m:t>𝐢</m:t>
                        </m:r>
                      </m:sub>
                    </m:sSub>
                    <m:r>
                      <a:rPr lang="zh-CN" altLang="en-US" sz="2800" b="1">
                        <a:latin typeface="Cambria Math" panose="02040503050406030204" charset="0"/>
                        <a:ea typeface="微软雅黑" panose="020B0503020204020204" pitchFamily="34" charset="-122"/>
                        <a:cs typeface="Cambria Math" panose="02040503050406030204" charset="0"/>
                      </a:rPr>
                      <m:t>选取</m:t>
                    </m:r>
                    <m:sSub>
                      <m:sSubPr>
                        <m:ctrlPr>
                          <a:rPr lang="zh-CN" altLang="en-US" sz="2800" b="1" i="1">
                            <a:latin typeface="Cambria Math" panose="02040503050406030204" pitchFamily="18" charset="0"/>
                            <a:ea typeface="微软雅黑" panose="020B0503020204020204" pitchFamily="34" charset="-122"/>
                            <a:cs typeface="Cambria Math" panose="02040503050406030204" charset="0"/>
                          </a:rPr>
                        </m:ctrlPr>
                      </m:sSubPr>
                      <m:e>
                        <m:r>
                          <a:rPr lang="en-US" altLang="zh-CN" sz="2800" b="1">
                            <a:latin typeface="Cambria Math" panose="02040503050406030204" charset="0"/>
                            <a:ea typeface="微软雅黑" panose="020B0503020204020204" pitchFamily="34" charset="-122"/>
                            <a:cs typeface="Cambria Math" panose="02040503050406030204" charset="0"/>
                          </a:rPr>
                          <m:t>𝐁</m:t>
                        </m:r>
                      </m:e>
                      <m:sub>
                        <m:r>
                          <a:rPr lang="en-US" altLang="zh-CN" sz="2800" b="1">
                            <a:latin typeface="Cambria Math" panose="02040503050406030204" charset="0"/>
                            <a:ea typeface="微软雅黑" panose="020B0503020204020204" pitchFamily="34" charset="-122"/>
                            <a:cs typeface="Cambria Math" panose="02040503050406030204" charset="0"/>
                          </a:rPr>
                          <m:t>𝐢</m:t>
                        </m:r>
                        <m:r>
                          <a:rPr lang="en-US" altLang="zh-CN" sz="2800" b="1">
                            <a:latin typeface="Cambria Math" panose="02040503050406030204" charset="0"/>
                            <a:ea typeface="MS Mincho" charset="0"/>
                            <a:cs typeface="Cambria Math" panose="02040503050406030204" charset="0"/>
                          </a:rPr>
                          <m:t>,</m:t>
                        </m:r>
                        <m:r>
                          <a:rPr lang="en-US" altLang="zh-CN" sz="2800" b="1">
                            <a:latin typeface="Cambria Math" panose="02040503050406030204" charset="0"/>
                            <a:ea typeface="微软雅黑" panose="020B0503020204020204" pitchFamily="34" charset="-122"/>
                            <a:cs typeface="Cambria Math" panose="02040503050406030204" charset="0"/>
                          </a:rPr>
                          <m:t>𝟑</m:t>
                        </m:r>
                      </m:sub>
                    </m:sSub>
                  </m:oMath>
                </a14:m>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，非可训练参数。</a:t>
                </a:r>
              </a:p>
            </p:txBody>
          </p:sp>
        </mc:Choice>
        <mc:Fallback>
          <p:sp>
            <p:nvSpPr>
              <p:cNvPr id="10" name="文本框 9">
                <a:extLst>
                  <a:ext uri="{FF2B5EF4-FFF2-40B4-BE49-F238E27FC236}">
                    <a16:creationId xmlns:a16="http://schemas.microsoft.com/office/drawing/2014/main" id="{C6B5CC0A-B8A1-DC26-E032-AD219CF6A98F}"/>
                  </a:ext>
                </a:extLst>
              </p:cNvPr>
              <p:cNvSpPr txBox="1">
                <a:spLocks noRot="1" noChangeAspect="1" noMove="1" noResize="1" noEditPoints="1" noAdjustHandles="1" noChangeArrowheads="1" noChangeShapeType="1" noTextEdit="1"/>
              </p:cNvSpPr>
              <p:nvPr/>
            </p:nvSpPr>
            <p:spPr>
              <a:xfrm>
                <a:off x="1382395" y="5302250"/>
                <a:ext cx="7226300" cy="1008380"/>
              </a:xfrm>
              <a:prstGeom prst="rect">
                <a:avLst/>
              </a:prstGeom>
              <a:blipFill>
                <a:blip r:embed="rId7"/>
                <a:stretch>
                  <a:fillRect l="-1772" t="-6667" b="-11515"/>
                </a:stretch>
              </a:blipFill>
            </p:spPr>
            <p:txBody>
              <a:bodyPr/>
              <a:lstStyle/>
              <a:p>
                <a:r>
                  <a:rPr lang="en-US">
                    <a:noFill/>
                  </a:rPr>
                  <a:t> </a:t>
                </a:r>
              </a:p>
            </p:txBody>
          </p:sp>
        </mc:Fallback>
      </mc:AlternateContent>
    </p:spTree>
    <p:extLst>
      <p:ext uri="{BB962C8B-B14F-4D97-AF65-F5344CB8AC3E}">
        <p14:creationId xmlns:p14="http://schemas.microsoft.com/office/powerpoint/2010/main" val="193965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D3B60B-9D67-3964-7341-4877EA32D6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D3B60B-9D67-3964-7341-4877EA32D6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0AB1877-CA41-2BDA-27F7-8A62313AF9E9}"/>
              </a:ext>
            </a:extLst>
          </p:cNvPr>
          <p:cNvSpPr>
            <a:spLocks noGrp="1"/>
          </p:cNvSpPr>
          <p:nvPr>
            <p:ph type="title"/>
          </p:nvPr>
        </p:nvSpPr>
        <p:spPr>
          <a:xfrm>
            <a:off x="838200" y="0"/>
            <a:ext cx="10515600" cy="956945"/>
          </a:xfrm>
        </p:spPr>
        <p:txBody>
          <a:bodyPr vert="horz"/>
          <a:lstStyle/>
          <a:p>
            <a:r>
              <a:rPr lang="zh-CN" altLang="en-US" dirty="0"/>
              <a:t>多层的</a:t>
            </a:r>
            <a:r>
              <a:rPr lang="en-US" altLang="zh-CN" dirty="0"/>
              <a:t>KAN</a:t>
            </a:r>
            <a:endParaRPr lang="en-US"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47DFEC33-30F1-1E3F-8A9B-0D6E6C0A2E79}"/>
                  </a:ext>
                </a:extLst>
              </p:cNvPr>
              <p:cNvSpPr txBox="1"/>
              <p:nvPr/>
            </p:nvSpPr>
            <p:spPr>
              <a:xfrm>
                <a:off x="867410" y="1277937"/>
                <a:ext cx="7926070" cy="3074670"/>
              </a:xfrm>
              <a:prstGeom prst="rect">
                <a:avLst/>
              </a:prstGeom>
              <a:noFill/>
            </p:spPr>
            <p:txBody>
              <a:bodyPr wrap="square" rtlCol="0">
                <a:spAutoFit/>
              </a:bodyPr>
              <a:lstStyle/>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）一个</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层</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KAN</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网络</a:t>
                </a: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）每层的节点数都是</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N</a:t>
                </a:r>
              </a:p>
              <a:p>
                <a:endParaRPr lang="en-US" altLang="zh-CN"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）样条函数取阶数为</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，并且分为</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G</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个区间。</a:t>
                </a:r>
              </a:p>
              <a:p>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则总参数量为（</a:t>
                </a:r>
                <a14:m>
                  <m:oMath xmlns:m="http://schemas.openxmlformats.org/officeDocument/2006/math">
                    <m:sSup>
                      <m:sSupPr>
                        <m:ctrlPr>
                          <a:rPr lang="en-US" altLang="zh-CN" sz="2400" b="1" i="1">
                            <a:latin typeface="Cambria Math" panose="02040503050406030204" pitchFamily="18" charset="0"/>
                            <a:ea typeface="微软雅黑" panose="020B0503020204020204" pitchFamily="34" charset="-122"/>
                            <a:cs typeface="Cambria Math" panose="02040503050406030204" charset="0"/>
                          </a:rPr>
                        </m:ctrlPr>
                      </m:sSupPr>
                      <m:e>
                        <m:r>
                          <a:rPr lang="en-US" altLang="zh-CN" sz="2400" b="1" i="1">
                            <a:latin typeface="Cambria Math" panose="02040503050406030204" charset="0"/>
                            <a:ea typeface="微软雅黑" panose="020B0503020204020204" pitchFamily="34" charset="-122"/>
                            <a:cs typeface="Cambria Math" panose="02040503050406030204" charset="0"/>
                          </a:rPr>
                          <m:t>𝑵</m:t>
                        </m:r>
                      </m:e>
                      <m:sup>
                        <m:r>
                          <a:rPr lang="en-US" altLang="zh-CN" sz="2400" b="1" i="1">
                            <a:latin typeface="Cambria Math" panose="02040503050406030204" charset="0"/>
                            <a:ea typeface="微软雅黑" panose="020B0503020204020204" pitchFamily="34" charset="-122"/>
                            <a:cs typeface="Cambria Math" panose="02040503050406030204" charset="0"/>
                          </a:rPr>
                          <m:t>𝟐</m:t>
                        </m:r>
                      </m:sup>
                    </m:sSup>
                    <m:r>
                      <a:rPr lang="en-US" altLang="zh-CN" sz="2400" b="1" i="1">
                        <a:latin typeface="Cambria Math" panose="02040503050406030204" charset="0"/>
                        <a:ea typeface="微软雅黑" panose="020B0503020204020204" pitchFamily="34" charset="-122"/>
                        <a:cs typeface="Cambria Math" panose="02040503050406030204" charset="0"/>
                      </a:rPr>
                      <m:t>𝑳</m:t>
                    </m:r>
                    <m:r>
                      <a:rPr lang="en-US" altLang="zh-CN" sz="2400" b="1" i="1">
                        <a:latin typeface="Cambria Math" panose="02040503050406030204" charset="0"/>
                        <a:ea typeface="微软雅黑" panose="020B0503020204020204" pitchFamily="34" charset="-122"/>
                        <a:cs typeface="Cambria Math" panose="02040503050406030204" charset="0"/>
                      </a:rPr>
                      <m:t>（</m:t>
                    </m:r>
                    <m:r>
                      <a:rPr lang="en-US" altLang="zh-CN" sz="2400" b="1" i="1">
                        <a:latin typeface="Cambria Math" panose="02040503050406030204" charset="0"/>
                        <a:ea typeface="微软雅黑" panose="020B0503020204020204" pitchFamily="34" charset="-122"/>
                        <a:cs typeface="Cambria Math" panose="02040503050406030204" charset="0"/>
                      </a:rPr>
                      <m:t>𝑮</m:t>
                    </m:r>
                    <m:r>
                      <a:rPr lang="en-US" altLang="zh-CN" sz="2400" b="1" i="1">
                        <a:latin typeface="Cambria Math" panose="02040503050406030204" charset="0"/>
                        <a:ea typeface="微软雅黑" panose="020B0503020204020204" pitchFamily="34" charset="-122"/>
                        <a:cs typeface="Cambria Math" panose="02040503050406030204" charset="0"/>
                      </a:rPr>
                      <m:t>+</m:t>
                    </m:r>
                    <m:r>
                      <a:rPr lang="en-US" altLang="zh-CN" sz="2400" b="1" i="1">
                        <a:latin typeface="Cambria Math" panose="02040503050406030204" charset="0"/>
                        <a:ea typeface="微软雅黑" panose="020B0503020204020204" pitchFamily="34" charset="-122"/>
                        <a:cs typeface="Cambria Math" panose="02040503050406030204" charset="0"/>
                      </a:rPr>
                      <m:t>𝟑</m:t>
                    </m:r>
                    <m:r>
                      <a:rPr lang="en-US" altLang="zh-CN" sz="2400" b="1" i="1">
                        <a:latin typeface="Cambria Math" panose="02040503050406030204" charset="0"/>
                        <a:ea typeface="微软雅黑" panose="020B0503020204020204" pitchFamily="34" charset="-122"/>
                        <a:cs typeface="Cambria Math" panose="02040503050406030204" charset="0"/>
                      </a:rPr>
                      <m:t>）</m:t>
                    </m:r>
                  </m:oMath>
                </a14:m>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），若为</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MLP</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仅有（</a:t>
                </a:r>
                <a14:m>
                  <m:oMath xmlns:m="http://schemas.openxmlformats.org/officeDocument/2006/math">
                    <m:sSup>
                      <m:sSupPr>
                        <m:ctrlPr>
                          <a:rPr lang="en-US" altLang="zh-CN" sz="2400" b="1" i="1">
                            <a:latin typeface="Cambria Math" panose="02040503050406030204" pitchFamily="18" charset="0"/>
                            <a:ea typeface="微软雅黑" panose="020B0503020204020204" pitchFamily="34" charset="-122"/>
                            <a:cs typeface="Cambria Math" panose="02040503050406030204" charset="0"/>
                          </a:rPr>
                        </m:ctrlPr>
                      </m:sSupPr>
                      <m:e>
                        <m:r>
                          <a:rPr lang="en-US" altLang="zh-CN" sz="2400" b="1" i="1">
                            <a:latin typeface="Cambria Math" panose="02040503050406030204" charset="0"/>
                            <a:ea typeface="微软雅黑" panose="020B0503020204020204" pitchFamily="34" charset="-122"/>
                            <a:cs typeface="Cambria Math" panose="02040503050406030204" charset="0"/>
                          </a:rPr>
                          <m:t>𝑵</m:t>
                        </m:r>
                      </m:e>
                      <m:sup>
                        <m:r>
                          <a:rPr lang="en-US" altLang="zh-CN" sz="2400" b="1" i="1">
                            <a:latin typeface="Cambria Math" panose="02040503050406030204" charset="0"/>
                            <a:ea typeface="微软雅黑" panose="020B0503020204020204" pitchFamily="34" charset="-122"/>
                            <a:cs typeface="Cambria Math" panose="02040503050406030204" charset="0"/>
                          </a:rPr>
                          <m:t>𝟐</m:t>
                        </m:r>
                      </m:sup>
                    </m:sSup>
                    <m:r>
                      <a:rPr lang="en-US" altLang="zh-CN" sz="2400" b="1" i="1">
                        <a:latin typeface="Cambria Math" panose="02040503050406030204" charset="0"/>
                        <a:ea typeface="微软雅黑" panose="020B0503020204020204" pitchFamily="34" charset="-122"/>
                        <a:cs typeface="Cambria Math" panose="02040503050406030204" charset="0"/>
                      </a:rPr>
                      <m:t>𝑳</m:t>
                    </m:r>
                  </m:oMath>
                </a14:m>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）个参数，</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KAN</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貌似参数量更高。</a:t>
                </a:r>
              </a:p>
            </p:txBody>
          </p:sp>
        </mc:Choice>
        <mc:Fallback>
          <p:sp>
            <p:nvSpPr>
              <p:cNvPr id="3" name="文本框 2">
                <a:extLst>
                  <a:ext uri="{FF2B5EF4-FFF2-40B4-BE49-F238E27FC236}">
                    <a16:creationId xmlns:a16="http://schemas.microsoft.com/office/drawing/2014/main" id="{47DFEC33-30F1-1E3F-8A9B-0D6E6C0A2E79}"/>
                  </a:ext>
                </a:extLst>
              </p:cNvPr>
              <p:cNvSpPr txBox="1">
                <a:spLocks noRot="1" noChangeAspect="1" noMove="1" noResize="1" noEditPoints="1" noAdjustHandles="1" noChangeArrowheads="1" noChangeShapeType="1" noTextEdit="1"/>
              </p:cNvSpPr>
              <p:nvPr/>
            </p:nvSpPr>
            <p:spPr>
              <a:xfrm>
                <a:off x="867410" y="1277937"/>
                <a:ext cx="7926070" cy="3074670"/>
              </a:xfrm>
              <a:prstGeom prst="rect">
                <a:avLst/>
              </a:prstGeom>
              <a:blipFill>
                <a:blip r:embed="rId5"/>
                <a:stretch>
                  <a:fillRect l="-1153" t="-1587" r="-692" b="-2976"/>
                </a:stretch>
              </a:blipFill>
            </p:spPr>
            <p:txBody>
              <a:bodyPr/>
              <a:lstStyle/>
              <a:p>
                <a:r>
                  <a:rPr lang="en-US">
                    <a:noFill/>
                  </a:rPr>
                  <a:t> </a:t>
                </a:r>
              </a:p>
            </p:txBody>
          </p:sp>
        </mc:Fallback>
      </mc:AlternateContent>
      <p:sp>
        <p:nvSpPr>
          <p:cNvPr id="7" name="文本框 6">
            <a:extLst>
              <a:ext uri="{FF2B5EF4-FFF2-40B4-BE49-F238E27FC236}">
                <a16:creationId xmlns:a16="http://schemas.microsoft.com/office/drawing/2014/main" id="{44A8DE0C-36EB-9515-722E-17B02EA18B09}"/>
              </a:ext>
            </a:extLst>
          </p:cNvPr>
          <p:cNvSpPr txBox="1"/>
          <p:nvPr/>
        </p:nvSpPr>
        <p:spPr>
          <a:xfrm>
            <a:off x="838200" y="4765357"/>
            <a:ext cx="7936230" cy="1076325"/>
          </a:xfrm>
          <a:prstGeom prst="rect">
            <a:avLst/>
          </a:prstGeom>
          <a:noFill/>
        </p:spPr>
        <p:txBody>
          <a:bodyPr wrap="square" rtlCol="0">
            <a:spAutoFit/>
          </a:bodyPr>
          <a:lstStyle/>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但是实验发现，</a:t>
            </a:r>
            <a:r>
              <a:rPr lang="en-US" altLang="zh-CN" sz="3200" b="1">
                <a:latin typeface="微软雅黑" panose="020B0503020204020204" pitchFamily="34" charset="-122"/>
                <a:ea typeface="微软雅黑" panose="020B0503020204020204" pitchFamily="34" charset="-122"/>
                <a:cs typeface="微软雅黑" panose="020B0503020204020204" pitchFamily="34" charset="-122"/>
              </a:rPr>
              <a:t>KAN</a:t>
            </a:r>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通常需要比</a:t>
            </a:r>
            <a:r>
              <a:rPr lang="en-US" altLang="zh-CN" sz="3200" b="1">
                <a:latin typeface="微软雅黑" panose="020B0503020204020204" pitchFamily="34" charset="-122"/>
                <a:ea typeface="微软雅黑" panose="020B0503020204020204" pitchFamily="34" charset="-122"/>
                <a:cs typeface="微软雅黑" panose="020B0503020204020204" pitchFamily="34" charset="-122"/>
              </a:rPr>
              <a:t>ML</a:t>
            </a:r>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小得多的</a:t>
            </a:r>
            <a:r>
              <a:rPr lang="en-US" altLang="zh-CN" sz="3200" b="1">
                <a:latin typeface="微软雅黑" panose="020B0503020204020204" pitchFamily="34" charset="-122"/>
                <a:ea typeface="微软雅黑" panose="020B0503020204020204" pitchFamily="34" charset="-122"/>
                <a:cs typeface="微软雅黑" panose="020B0503020204020204" pitchFamily="34" charset="-122"/>
              </a:rPr>
              <a:t>NN</a:t>
            </a:r>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就可以达到更好的效果</a:t>
            </a:r>
          </a:p>
        </p:txBody>
      </p:sp>
    </p:spTree>
    <p:extLst>
      <p:ext uri="{BB962C8B-B14F-4D97-AF65-F5344CB8AC3E}">
        <p14:creationId xmlns:p14="http://schemas.microsoft.com/office/powerpoint/2010/main" val="2663775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D3B60B-9D67-3964-7341-4877EA32D67B}"/>
              </a:ext>
            </a:extLst>
          </p:cNvPr>
          <p:cNvGraphicFramePr>
            <a:graphicFrameLocks noChangeAspect="1"/>
          </p:cNvGraphicFramePr>
          <p:nvPr>
            <p:custDataLst>
              <p:tags r:id="rId1"/>
            </p:custDataLst>
            <p:extLst>
              <p:ext uri="{D42A27DB-BD31-4B8C-83A1-F6EECF244321}">
                <p14:modId xmlns:p14="http://schemas.microsoft.com/office/powerpoint/2010/main" val="1024769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D3B60B-9D67-3964-7341-4877EA32D6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0AB1877-CA41-2BDA-27F7-8A62313AF9E9}"/>
              </a:ext>
            </a:extLst>
          </p:cNvPr>
          <p:cNvSpPr>
            <a:spLocks noGrp="1"/>
          </p:cNvSpPr>
          <p:nvPr>
            <p:ph type="title"/>
          </p:nvPr>
        </p:nvSpPr>
        <p:spPr>
          <a:xfrm>
            <a:off x="838200" y="0"/>
            <a:ext cx="10515600" cy="956945"/>
          </a:xfrm>
        </p:spPr>
        <p:txBody>
          <a:bodyPr vert="horz"/>
          <a:lstStyle/>
          <a:p>
            <a:r>
              <a:rPr lang="zh-CN" altLang="en-US" dirty="0"/>
              <a:t>逼近能力和缩放能力的讨论</a:t>
            </a:r>
            <a:endParaRPr lang="en-US" dirty="0"/>
          </a:p>
        </p:txBody>
      </p:sp>
      <p:sp>
        <p:nvSpPr>
          <p:cNvPr id="5" name="文本框 4">
            <a:extLst>
              <a:ext uri="{FF2B5EF4-FFF2-40B4-BE49-F238E27FC236}">
                <a16:creationId xmlns:a16="http://schemas.microsoft.com/office/drawing/2014/main" id="{EC81532D-5669-7F7C-6580-04CFFB3A017C}"/>
              </a:ext>
            </a:extLst>
          </p:cNvPr>
          <p:cNvSpPr txBox="1"/>
          <p:nvPr/>
        </p:nvSpPr>
        <p:spPr>
          <a:xfrm>
            <a:off x="838200" y="1321435"/>
            <a:ext cx="7922895" cy="4734560"/>
          </a:xfrm>
          <a:prstGeom prst="rect">
            <a:avLst/>
          </a:prstGeom>
          <a:noFill/>
        </p:spPr>
        <p:txBody>
          <a:bodyPr wrap="square" rtlCol="0">
            <a:noAutofit/>
          </a:bodyPr>
          <a:lstStyle/>
          <a:p>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文章</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7-9</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页</a:t>
            </a:r>
          </a:p>
          <a:p>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）证明了多层的</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样条函数可以逼近复杂函数，对于每一层采用不同的</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intervals</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，并且这个逼近过程不会出现</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MLP</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中存在的维度灾难的影响：即增加网络的深度，不会使得数据的稀疏性和处理的复杂度极度增加。</a:t>
            </a:r>
          </a:p>
          <a:p>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）缩放定律：讲解了随着参数数量的增加，模型表现能力可以提升，并且对比了几种理论，如何应用他们指导神经网络的设计。</a:t>
            </a:r>
          </a:p>
        </p:txBody>
      </p:sp>
    </p:spTree>
    <p:extLst>
      <p:ext uri="{BB962C8B-B14F-4D97-AF65-F5344CB8AC3E}">
        <p14:creationId xmlns:p14="http://schemas.microsoft.com/office/powerpoint/2010/main" val="2388380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6BC63E0-4B25-4E9A-63C6-A7182ACF65B0}"/>
              </a:ext>
            </a:extLst>
          </p:cNvPr>
          <p:cNvGraphicFramePr>
            <a:graphicFrameLocks noChangeAspect="1"/>
          </p:cNvGraphicFramePr>
          <p:nvPr>
            <p:custDataLst>
              <p:tags r:id="rId1"/>
            </p:custDataLst>
            <p:extLst>
              <p:ext uri="{D42A27DB-BD31-4B8C-83A1-F6EECF244321}">
                <p14:modId xmlns:p14="http://schemas.microsoft.com/office/powerpoint/2010/main" val="4150780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形用户界面, 文本, 应用程序, 电子邮件&#10;&#10;描述已自动生成">
            <a:extLst>
              <a:ext uri="{FF2B5EF4-FFF2-40B4-BE49-F238E27FC236}">
                <a16:creationId xmlns:a16="http://schemas.microsoft.com/office/drawing/2014/main" id="{7A8E6E80-831F-F68A-DCE3-AA4A40F683ED}"/>
              </a:ext>
            </a:extLst>
          </p:cNvPr>
          <p:cNvPicPr>
            <a:picLocks noGrp="1" noChangeAspect="1"/>
          </p:cNvPicPr>
          <p:nvPr>
            <p:ph idx="1"/>
          </p:nvPr>
        </p:nvPicPr>
        <p:blipFill rotWithShape="1">
          <a:blip r:embed="rId6"/>
          <a:srcRect t="5" b="14"/>
          <a:stretch/>
        </p:blipFill>
        <p:spPr>
          <a:xfrm>
            <a:off x="20" y="1282"/>
            <a:ext cx="12191980" cy="6856718"/>
          </a:xfrm>
          <a:prstGeom prst="rect">
            <a:avLst/>
          </a:prstGeom>
        </p:spPr>
      </p:pic>
    </p:spTree>
    <p:extLst>
      <p:ext uri="{BB962C8B-B14F-4D97-AF65-F5344CB8AC3E}">
        <p14:creationId xmlns:p14="http://schemas.microsoft.com/office/powerpoint/2010/main" val="2088995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hlinkClick r:id="rId27" action="ppaction://hlinksldjump"/>
            <a:extLst>
              <a:ext uri="{FF2B5EF4-FFF2-40B4-BE49-F238E27FC236}">
                <a16:creationId xmlns:a16="http://schemas.microsoft.com/office/drawing/2014/main" id="{B297D7A3-DCFC-BFF5-522B-ACB077EECD1C}"/>
              </a:ext>
            </a:extLst>
          </p:cNvPr>
          <p:cNvSpPr/>
          <p:nvPr>
            <p:custDataLst>
              <p:tags r:id="rId2"/>
            </p:custDataLst>
          </p:nvPr>
        </p:nvSpPr>
        <p:spPr>
          <a:xfrm>
            <a:off x="11170198" y="460728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56</a:t>
            </a:r>
          </a:p>
        </p:txBody>
      </p:sp>
      <p:sp>
        <p:nvSpPr>
          <p:cNvPr id="57" name="矩形 56">
            <a:hlinkClick r:id="rId27" action="ppaction://hlinksldjump"/>
            <a:extLst>
              <a:ext uri="{FF2B5EF4-FFF2-40B4-BE49-F238E27FC236}">
                <a16:creationId xmlns:a16="http://schemas.microsoft.com/office/drawing/2014/main" id="{D9E677ED-3E86-E2B8-F7FE-F975519D6EA4}"/>
              </a:ext>
            </a:extLst>
          </p:cNvPr>
          <p:cNvSpPr/>
          <p:nvPr>
            <p:custDataLst>
              <p:tags r:id="rId3"/>
            </p:custDataLst>
          </p:nvPr>
        </p:nvSpPr>
        <p:spPr>
          <a:xfrm>
            <a:off x="1301810" y="4607285"/>
            <a:ext cx="42591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Discussion</a:t>
            </a:r>
          </a:p>
        </p:txBody>
      </p:sp>
      <p:sp>
        <p:nvSpPr>
          <p:cNvPr id="56" name="矩形 55">
            <a:hlinkClick r:id="rId27" action="ppaction://hlinksldjump"/>
            <a:extLst>
              <a:ext uri="{FF2B5EF4-FFF2-40B4-BE49-F238E27FC236}">
                <a16:creationId xmlns:a16="http://schemas.microsoft.com/office/drawing/2014/main" id="{8A65756B-0A95-0B9A-9AAE-CE374FFEDC99}"/>
              </a:ext>
            </a:extLst>
          </p:cNvPr>
          <p:cNvSpPr/>
          <p:nvPr>
            <p:custDataLst>
              <p:tags r:id="rId4"/>
            </p:custDataLst>
          </p:nvPr>
        </p:nvSpPr>
        <p:spPr>
          <a:xfrm>
            <a:off x="838200" y="460728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7</a:t>
            </a:r>
          </a:p>
        </p:txBody>
      </p:sp>
      <p:sp>
        <p:nvSpPr>
          <p:cNvPr id="55" name="矩形 54">
            <a:hlinkClick r:id="rId28" action="ppaction://hlinksldjump"/>
            <a:extLst>
              <a:ext uri="{FF2B5EF4-FFF2-40B4-BE49-F238E27FC236}">
                <a16:creationId xmlns:a16="http://schemas.microsoft.com/office/drawing/2014/main" id="{0AFAF107-CE85-9F5E-EBC4-249537CB63DB}"/>
              </a:ext>
            </a:extLst>
          </p:cNvPr>
          <p:cNvSpPr/>
          <p:nvPr>
            <p:custDataLst>
              <p:tags r:id="rId5"/>
            </p:custDataLst>
          </p:nvPr>
        </p:nvSpPr>
        <p:spPr>
          <a:xfrm>
            <a:off x="11170198" y="4143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47</a:t>
            </a:r>
          </a:p>
        </p:txBody>
      </p:sp>
      <p:sp>
        <p:nvSpPr>
          <p:cNvPr id="54" name="矩形 53">
            <a:hlinkClick r:id="rId28" action="ppaction://hlinksldjump"/>
            <a:extLst>
              <a:ext uri="{FF2B5EF4-FFF2-40B4-BE49-F238E27FC236}">
                <a16:creationId xmlns:a16="http://schemas.microsoft.com/office/drawing/2014/main" id="{F445DB10-DDF3-923C-6317-9FB0A1FC50C4}"/>
              </a:ext>
            </a:extLst>
          </p:cNvPr>
          <p:cNvSpPr/>
          <p:nvPr>
            <p:custDataLst>
              <p:tags r:id="rId6"/>
            </p:custDataLst>
          </p:nvPr>
        </p:nvSpPr>
        <p:spPr>
          <a:xfrm>
            <a:off x="1301810" y="414367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Interpretability: KAN for scientific discoveries</a:t>
            </a:r>
          </a:p>
        </p:txBody>
      </p:sp>
      <p:sp>
        <p:nvSpPr>
          <p:cNvPr id="53" name="矩形 52">
            <a:hlinkClick r:id="rId28" action="ppaction://hlinksldjump"/>
            <a:extLst>
              <a:ext uri="{FF2B5EF4-FFF2-40B4-BE49-F238E27FC236}">
                <a16:creationId xmlns:a16="http://schemas.microsoft.com/office/drawing/2014/main" id="{4326D7E0-8EE5-19C9-8116-19268DEBAD9C}"/>
              </a:ext>
            </a:extLst>
          </p:cNvPr>
          <p:cNvSpPr/>
          <p:nvPr>
            <p:custDataLst>
              <p:tags r:id="rId7"/>
            </p:custDataLst>
          </p:nvPr>
        </p:nvSpPr>
        <p:spPr>
          <a:xfrm>
            <a:off x="838200" y="4143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6</a:t>
            </a:r>
          </a:p>
        </p:txBody>
      </p:sp>
      <p:sp>
        <p:nvSpPr>
          <p:cNvPr id="52" name="矩形 51">
            <a:hlinkClick r:id="rId29" action="ppaction://hlinksldjump"/>
            <a:extLst>
              <a:ext uri="{FF2B5EF4-FFF2-40B4-BE49-F238E27FC236}">
                <a16:creationId xmlns:a16="http://schemas.microsoft.com/office/drawing/2014/main" id="{D21945C1-8569-681B-D65C-A2666B2558CC}"/>
              </a:ext>
            </a:extLst>
          </p:cNvPr>
          <p:cNvSpPr/>
          <p:nvPr>
            <p:custDataLst>
              <p:tags r:id="rId8"/>
            </p:custDataLst>
          </p:nvPr>
        </p:nvSpPr>
        <p:spPr>
          <a:xfrm>
            <a:off x="11170198" y="368006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40</a:t>
            </a:r>
          </a:p>
        </p:txBody>
      </p:sp>
      <p:sp>
        <p:nvSpPr>
          <p:cNvPr id="51" name="矩形 50">
            <a:hlinkClick r:id="rId29" action="ppaction://hlinksldjump"/>
            <a:extLst>
              <a:ext uri="{FF2B5EF4-FFF2-40B4-BE49-F238E27FC236}">
                <a16:creationId xmlns:a16="http://schemas.microsoft.com/office/drawing/2014/main" id="{083A1643-1C7F-89DD-42AD-3207D3077E22}"/>
              </a:ext>
            </a:extLst>
          </p:cNvPr>
          <p:cNvSpPr/>
          <p:nvPr>
            <p:custDataLst>
              <p:tags r:id="rId9"/>
            </p:custDataLst>
          </p:nvPr>
        </p:nvSpPr>
        <p:spPr>
          <a:xfrm>
            <a:off x="1301810" y="368006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Accuracy: scaling properties of KAN</a:t>
            </a:r>
          </a:p>
        </p:txBody>
      </p:sp>
      <p:sp>
        <p:nvSpPr>
          <p:cNvPr id="50" name="矩形 49">
            <a:hlinkClick r:id="rId29" action="ppaction://hlinksldjump"/>
            <a:extLst>
              <a:ext uri="{FF2B5EF4-FFF2-40B4-BE49-F238E27FC236}">
                <a16:creationId xmlns:a16="http://schemas.microsoft.com/office/drawing/2014/main" id="{3194556D-8E73-D024-93C0-AE8E3F4C84F2}"/>
              </a:ext>
            </a:extLst>
          </p:cNvPr>
          <p:cNvSpPr/>
          <p:nvPr>
            <p:custDataLst>
              <p:tags r:id="rId10"/>
            </p:custDataLst>
          </p:nvPr>
        </p:nvSpPr>
        <p:spPr>
          <a:xfrm>
            <a:off x="838200" y="368006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5</a:t>
            </a:r>
          </a:p>
        </p:txBody>
      </p:sp>
      <p:sp>
        <p:nvSpPr>
          <p:cNvPr id="49" name="矩形 48">
            <a:hlinkClick r:id="rId30" action="ppaction://hlinksldjump"/>
            <a:extLst>
              <a:ext uri="{FF2B5EF4-FFF2-40B4-BE49-F238E27FC236}">
                <a16:creationId xmlns:a16="http://schemas.microsoft.com/office/drawing/2014/main" id="{BC1D3568-3E64-DB25-92A1-E0B8F977D977}"/>
              </a:ext>
            </a:extLst>
          </p:cNvPr>
          <p:cNvSpPr/>
          <p:nvPr>
            <p:custDataLst>
              <p:tags r:id="rId11"/>
            </p:custDataLst>
          </p:nvPr>
        </p:nvSpPr>
        <p:spPr>
          <a:xfrm>
            <a:off x="11170198" y="321645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28</a:t>
            </a:r>
          </a:p>
        </p:txBody>
      </p:sp>
      <p:sp>
        <p:nvSpPr>
          <p:cNvPr id="48" name="矩形 47">
            <a:hlinkClick r:id="rId30" action="ppaction://hlinksldjump"/>
            <a:extLst>
              <a:ext uri="{FF2B5EF4-FFF2-40B4-BE49-F238E27FC236}">
                <a16:creationId xmlns:a16="http://schemas.microsoft.com/office/drawing/2014/main" id="{91F24D21-E367-772A-7925-1E6DA90D2809}"/>
              </a:ext>
            </a:extLst>
          </p:cNvPr>
          <p:cNvSpPr/>
          <p:nvPr>
            <p:custDataLst>
              <p:tags r:id="rId12"/>
            </p:custDataLst>
          </p:nvPr>
        </p:nvSpPr>
        <p:spPr>
          <a:xfrm>
            <a:off x="1301810" y="321645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Algorithmic Implementation</a:t>
            </a:r>
          </a:p>
        </p:txBody>
      </p:sp>
      <p:sp>
        <p:nvSpPr>
          <p:cNvPr id="47" name="矩形 46">
            <a:hlinkClick r:id="rId30" action="ppaction://hlinksldjump"/>
            <a:extLst>
              <a:ext uri="{FF2B5EF4-FFF2-40B4-BE49-F238E27FC236}">
                <a16:creationId xmlns:a16="http://schemas.microsoft.com/office/drawing/2014/main" id="{505CD931-64E0-7D65-8E13-AE89DA04A3A6}"/>
              </a:ext>
            </a:extLst>
          </p:cNvPr>
          <p:cNvSpPr/>
          <p:nvPr>
            <p:custDataLst>
              <p:tags r:id="rId13"/>
            </p:custDataLst>
          </p:nvPr>
        </p:nvSpPr>
        <p:spPr>
          <a:xfrm>
            <a:off x="838200" y="321645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4</a:t>
            </a:r>
          </a:p>
        </p:txBody>
      </p:sp>
      <p:sp>
        <p:nvSpPr>
          <p:cNvPr id="46" name="矩形 45">
            <a:hlinkClick r:id="rId31" action="ppaction://hlinksldjump"/>
            <a:extLst>
              <a:ext uri="{FF2B5EF4-FFF2-40B4-BE49-F238E27FC236}">
                <a16:creationId xmlns:a16="http://schemas.microsoft.com/office/drawing/2014/main" id="{81068086-B861-2926-92FB-3F7D0A78056A}"/>
              </a:ext>
            </a:extLst>
          </p:cNvPr>
          <p:cNvSpPr/>
          <p:nvPr>
            <p:custDataLst>
              <p:tags r:id="rId14"/>
            </p:custDataLst>
          </p:nvPr>
        </p:nvSpPr>
        <p:spPr>
          <a:xfrm>
            <a:off x="11170198" y="275284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20</a:t>
            </a:r>
          </a:p>
        </p:txBody>
      </p:sp>
      <p:sp>
        <p:nvSpPr>
          <p:cNvPr id="45" name="矩形 44">
            <a:hlinkClick r:id="rId31" action="ppaction://hlinksldjump"/>
            <a:extLst>
              <a:ext uri="{FF2B5EF4-FFF2-40B4-BE49-F238E27FC236}">
                <a16:creationId xmlns:a16="http://schemas.microsoft.com/office/drawing/2014/main" id="{C0F3EE10-8242-526A-E127-528A05BD52D1}"/>
              </a:ext>
            </a:extLst>
          </p:cNvPr>
          <p:cNvSpPr/>
          <p:nvPr>
            <p:custDataLst>
              <p:tags r:id="rId15"/>
            </p:custDataLst>
          </p:nvPr>
        </p:nvSpPr>
        <p:spPr>
          <a:xfrm>
            <a:off x="1301810" y="275284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Math Foundation</a:t>
            </a:r>
          </a:p>
        </p:txBody>
      </p:sp>
      <p:sp>
        <p:nvSpPr>
          <p:cNvPr id="44" name="矩形 43">
            <a:hlinkClick r:id="rId31" action="ppaction://hlinksldjump"/>
            <a:extLst>
              <a:ext uri="{FF2B5EF4-FFF2-40B4-BE49-F238E27FC236}">
                <a16:creationId xmlns:a16="http://schemas.microsoft.com/office/drawing/2014/main" id="{41197475-6C7D-A319-4426-59AB16607C17}"/>
              </a:ext>
            </a:extLst>
          </p:cNvPr>
          <p:cNvSpPr/>
          <p:nvPr>
            <p:custDataLst>
              <p:tags r:id="rId16"/>
            </p:custDataLst>
          </p:nvPr>
        </p:nvSpPr>
        <p:spPr>
          <a:xfrm>
            <a:off x="838200" y="275284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3</a:t>
            </a:r>
          </a:p>
        </p:txBody>
      </p:sp>
      <p:sp>
        <p:nvSpPr>
          <p:cNvPr id="43" name="矩形 42">
            <a:hlinkClick r:id="rId32" action="ppaction://hlinksldjump"/>
            <a:extLst>
              <a:ext uri="{FF2B5EF4-FFF2-40B4-BE49-F238E27FC236}">
                <a16:creationId xmlns:a16="http://schemas.microsoft.com/office/drawing/2014/main" id="{14847934-D748-CD93-4EA6-AF707376C88E}"/>
              </a:ext>
            </a:extLst>
          </p:cNvPr>
          <p:cNvSpPr/>
          <p:nvPr>
            <p:custDataLst>
              <p:tags r:id="rId17"/>
            </p:custDataLst>
          </p:nvPr>
        </p:nvSpPr>
        <p:spPr>
          <a:xfrm>
            <a:off x="11170198" y="22892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6</a:t>
            </a:r>
          </a:p>
        </p:txBody>
      </p:sp>
      <p:sp>
        <p:nvSpPr>
          <p:cNvPr id="42" name="矩形 41">
            <a:hlinkClick r:id="rId32" action="ppaction://hlinksldjump"/>
            <a:extLst>
              <a:ext uri="{FF2B5EF4-FFF2-40B4-BE49-F238E27FC236}">
                <a16:creationId xmlns:a16="http://schemas.microsoft.com/office/drawing/2014/main" id="{4B7906FC-EA7C-50EF-F01A-86678F786E60}"/>
              </a:ext>
            </a:extLst>
          </p:cNvPr>
          <p:cNvSpPr/>
          <p:nvPr>
            <p:custDataLst>
              <p:tags r:id="rId18"/>
            </p:custDataLst>
          </p:nvPr>
        </p:nvSpPr>
        <p:spPr>
          <a:xfrm>
            <a:off x="1301810" y="228923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Illustration</a:t>
            </a:r>
          </a:p>
        </p:txBody>
      </p:sp>
      <p:sp>
        <p:nvSpPr>
          <p:cNvPr id="41" name="矩形 40">
            <a:hlinkClick r:id="rId32" action="ppaction://hlinksldjump"/>
            <a:extLst>
              <a:ext uri="{FF2B5EF4-FFF2-40B4-BE49-F238E27FC236}">
                <a16:creationId xmlns:a16="http://schemas.microsoft.com/office/drawing/2014/main" id="{B6AC5F54-1B0E-2C94-C578-43342749B697}"/>
              </a:ext>
            </a:extLst>
          </p:cNvPr>
          <p:cNvSpPr/>
          <p:nvPr>
            <p:custDataLst>
              <p:tags r:id="rId19"/>
            </p:custDataLst>
          </p:nvPr>
        </p:nvSpPr>
        <p:spPr>
          <a:xfrm>
            <a:off x="838200" y="22892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2</a:t>
            </a:r>
          </a:p>
        </p:txBody>
      </p:sp>
      <p:sp>
        <p:nvSpPr>
          <p:cNvPr id="40" name="矩形 39">
            <a:extLst>
              <a:ext uri="{FF2B5EF4-FFF2-40B4-BE49-F238E27FC236}">
                <a16:creationId xmlns:a16="http://schemas.microsoft.com/office/drawing/2014/main" id="{AC786384-226D-B88E-D513-D1121A91D2A4}"/>
              </a:ext>
            </a:extLst>
          </p:cNvPr>
          <p:cNvSpPr/>
          <p:nvPr>
            <p:custDataLst>
              <p:tags r:id="rId20"/>
            </p:custDataLst>
          </p:nvPr>
        </p:nvSpPr>
        <p:spPr>
          <a:xfrm>
            <a:off x="1301810" y="1825625"/>
            <a:ext cx="10051990"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a typeface="等线" panose="02010600030101010101" pitchFamily="2" charset="-122"/>
            </a:endParaRPr>
          </a:p>
        </p:txBody>
      </p:sp>
      <p:sp>
        <p:nvSpPr>
          <p:cNvPr id="39" name="矩形 38">
            <a:hlinkClick r:id="rId33" action="ppaction://hlinksldjump"/>
            <a:extLst>
              <a:ext uri="{FF2B5EF4-FFF2-40B4-BE49-F238E27FC236}">
                <a16:creationId xmlns:a16="http://schemas.microsoft.com/office/drawing/2014/main" id="{9DC1928F-022B-4693-9351-A065CBCF87E9}"/>
              </a:ext>
            </a:extLst>
          </p:cNvPr>
          <p:cNvSpPr/>
          <p:nvPr>
            <p:custDataLst>
              <p:tags r:id="rId21"/>
            </p:custDataLst>
          </p:nvPr>
        </p:nvSpPr>
        <p:spPr>
          <a:xfrm>
            <a:off x="11170198" y="18256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a:t>
            </a:r>
          </a:p>
        </p:txBody>
      </p:sp>
      <p:sp>
        <p:nvSpPr>
          <p:cNvPr id="38" name="矩形 37">
            <a:hlinkClick r:id="rId33" action="ppaction://hlinksldjump"/>
            <a:extLst>
              <a:ext uri="{FF2B5EF4-FFF2-40B4-BE49-F238E27FC236}">
                <a16:creationId xmlns:a16="http://schemas.microsoft.com/office/drawing/2014/main" id="{82619C74-6F25-EF99-08BE-65D94E6ED1DC}"/>
              </a:ext>
            </a:extLst>
          </p:cNvPr>
          <p:cNvSpPr/>
          <p:nvPr>
            <p:custDataLst>
              <p:tags r:id="rId22"/>
            </p:custDataLst>
          </p:nvPr>
        </p:nvSpPr>
        <p:spPr>
          <a:xfrm>
            <a:off x="1301810" y="182562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References</a:t>
            </a:r>
          </a:p>
        </p:txBody>
      </p:sp>
      <p:sp>
        <p:nvSpPr>
          <p:cNvPr id="37" name="矩形 36">
            <a:hlinkClick r:id="rId33" action="ppaction://hlinksldjump"/>
            <a:extLst>
              <a:ext uri="{FF2B5EF4-FFF2-40B4-BE49-F238E27FC236}">
                <a16:creationId xmlns:a16="http://schemas.microsoft.com/office/drawing/2014/main" id="{EAD6132A-4B54-5BC4-5759-643817458178}"/>
              </a:ext>
            </a:extLst>
          </p:cNvPr>
          <p:cNvSpPr/>
          <p:nvPr>
            <p:custDataLst>
              <p:tags r:id="rId23"/>
            </p:custDataLst>
          </p:nvPr>
        </p:nvSpPr>
        <p:spPr>
          <a:xfrm>
            <a:off x="838200" y="18256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1</a:t>
            </a:r>
          </a:p>
        </p:txBody>
      </p:sp>
      <p:sp>
        <p:nvSpPr>
          <p:cNvPr id="35" name="标题 34">
            <a:extLst>
              <a:ext uri="{FF2B5EF4-FFF2-40B4-BE49-F238E27FC236}">
                <a16:creationId xmlns:a16="http://schemas.microsoft.com/office/drawing/2014/main" id="{B3002378-C4C0-747E-5AB9-9C205C7BBB67}"/>
              </a:ext>
            </a:extLst>
          </p:cNvPr>
          <p:cNvSpPr>
            <a:spLocks noGrp="1"/>
          </p:cNvSpPr>
          <p:nvPr>
            <p:ph type="title"/>
            <p:custDataLst>
              <p:tags r:id="rId24"/>
            </p:custDataLst>
          </p:nvPr>
        </p:nvSpPr>
        <p:spPr/>
        <p:txBody>
          <a:bodyPr vert="horz"/>
          <a:lstStyle/>
          <a:p>
            <a:r>
              <a:rPr lang="en-US"/>
              <a:t>Structure</a:t>
            </a:r>
          </a:p>
        </p:txBody>
      </p:sp>
      <p:graphicFrame>
        <p:nvGraphicFramePr>
          <p:cNvPr id="19" name="think-cell data - do not delete" hidden="1">
            <a:extLst>
              <a:ext uri="{FF2B5EF4-FFF2-40B4-BE49-F238E27FC236}">
                <a16:creationId xmlns:a16="http://schemas.microsoft.com/office/drawing/2014/main" id="{21B0393A-023D-BA84-DED0-393E449716F8}"/>
              </a:ext>
            </a:extLst>
          </p:cNvPr>
          <p:cNvGraphicFramePr>
            <a:graphicFrameLocks noChangeAspect="1"/>
          </p:cNvGraphicFramePr>
          <p:nvPr>
            <p:custDataLst>
              <p:tags r:id="rId25"/>
            </p:custDataLst>
            <p:extLst>
              <p:ext uri="{D42A27DB-BD31-4B8C-83A1-F6EECF244321}">
                <p14:modId xmlns:p14="http://schemas.microsoft.com/office/powerpoint/2010/main" val="59574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325" imgH="323" progId="TCLayout.ActiveDocument.1">
                  <p:embed/>
                </p:oleObj>
              </mc:Choice>
              <mc:Fallback>
                <p:oleObj name="think-cell 幻灯片" r:id="rId34" imgW="325" imgH="323"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743161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27" action="ppaction://hlinksldjump"/>
            <a:extLst>
              <a:ext uri="{FF2B5EF4-FFF2-40B4-BE49-F238E27FC236}">
                <a16:creationId xmlns:a16="http://schemas.microsoft.com/office/drawing/2014/main" id="{0BDBCE8A-E2CC-E0A0-AAFF-79CF74EE24A7}"/>
              </a:ext>
            </a:extLst>
          </p:cNvPr>
          <p:cNvSpPr/>
          <p:nvPr>
            <p:custDataLst>
              <p:tags r:id="rId2"/>
            </p:custDataLst>
          </p:nvPr>
        </p:nvSpPr>
        <p:spPr>
          <a:xfrm>
            <a:off x="11170198" y="460728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56</a:t>
            </a:r>
          </a:p>
        </p:txBody>
      </p:sp>
      <p:sp>
        <p:nvSpPr>
          <p:cNvPr id="24" name="矩形 23">
            <a:hlinkClick r:id="rId27" action="ppaction://hlinksldjump"/>
            <a:extLst>
              <a:ext uri="{FF2B5EF4-FFF2-40B4-BE49-F238E27FC236}">
                <a16:creationId xmlns:a16="http://schemas.microsoft.com/office/drawing/2014/main" id="{CED48CDB-F548-C2B2-E436-EC76DCBC81FA}"/>
              </a:ext>
            </a:extLst>
          </p:cNvPr>
          <p:cNvSpPr/>
          <p:nvPr>
            <p:custDataLst>
              <p:tags r:id="rId3"/>
            </p:custDataLst>
          </p:nvPr>
        </p:nvSpPr>
        <p:spPr>
          <a:xfrm>
            <a:off x="1301810" y="4607285"/>
            <a:ext cx="42591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Discussion</a:t>
            </a:r>
          </a:p>
        </p:txBody>
      </p:sp>
      <p:sp>
        <p:nvSpPr>
          <p:cNvPr id="23" name="矩形 22">
            <a:hlinkClick r:id="rId27" action="ppaction://hlinksldjump"/>
            <a:extLst>
              <a:ext uri="{FF2B5EF4-FFF2-40B4-BE49-F238E27FC236}">
                <a16:creationId xmlns:a16="http://schemas.microsoft.com/office/drawing/2014/main" id="{6A244603-AF0F-567A-31EF-4B759A2BB0DC}"/>
              </a:ext>
            </a:extLst>
          </p:cNvPr>
          <p:cNvSpPr/>
          <p:nvPr>
            <p:custDataLst>
              <p:tags r:id="rId4"/>
            </p:custDataLst>
          </p:nvPr>
        </p:nvSpPr>
        <p:spPr>
          <a:xfrm>
            <a:off x="838200" y="460728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7</a:t>
            </a:r>
          </a:p>
        </p:txBody>
      </p:sp>
      <p:sp>
        <p:nvSpPr>
          <p:cNvPr id="22" name="矩形 21">
            <a:hlinkClick r:id="rId28" action="ppaction://hlinksldjump"/>
            <a:extLst>
              <a:ext uri="{FF2B5EF4-FFF2-40B4-BE49-F238E27FC236}">
                <a16:creationId xmlns:a16="http://schemas.microsoft.com/office/drawing/2014/main" id="{D1EA46CD-3355-DD8A-D96E-DB3344F7AE1C}"/>
              </a:ext>
            </a:extLst>
          </p:cNvPr>
          <p:cNvSpPr/>
          <p:nvPr>
            <p:custDataLst>
              <p:tags r:id="rId5"/>
            </p:custDataLst>
          </p:nvPr>
        </p:nvSpPr>
        <p:spPr>
          <a:xfrm>
            <a:off x="11170198" y="4143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47</a:t>
            </a:r>
          </a:p>
        </p:txBody>
      </p:sp>
      <p:sp>
        <p:nvSpPr>
          <p:cNvPr id="21" name="矩形 20">
            <a:hlinkClick r:id="rId28" action="ppaction://hlinksldjump"/>
            <a:extLst>
              <a:ext uri="{FF2B5EF4-FFF2-40B4-BE49-F238E27FC236}">
                <a16:creationId xmlns:a16="http://schemas.microsoft.com/office/drawing/2014/main" id="{557EF18A-BEF3-BDB5-EA09-37BDD4795CC8}"/>
              </a:ext>
            </a:extLst>
          </p:cNvPr>
          <p:cNvSpPr/>
          <p:nvPr>
            <p:custDataLst>
              <p:tags r:id="rId6"/>
            </p:custDataLst>
          </p:nvPr>
        </p:nvSpPr>
        <p:spPr>
          <a:xfrm>
            <a:off x="1301810" y="414367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Interpretability: KAN for scientific discoveries</a:t>
            </a:r>
          </a:p>
        </p:txBody>
      </p:sp>
      <p:sp>
        <p:nvSpPr>
          <p:cNvPr id="20" name="矩形 19">
            <a:hlinkClick r:id="rId28" action="ppaction://hlinksldjump"/>
            <a:extLst>
              <a:ext uri="{FF2B5EF4-FFF2-40B4-BE49-F238E27FC236}">
                <a16:creationId xmlns:a16="http://schemas.microsoft.com/office/drawing/2014/main" id="{87BEFDDF-44EF-7530-9AFC-B1E1D6CEF3C4}"/>
              </a:ext>
            </a:extLst>
          </p:cNvPr>
          <p:cNvSpPr/>
          <p:nvPr>
            <p:custDataLst>
              <p:tags r:id="rId7"/>
            </p:custDataLst>
          </p:nvPr>
        </p:nvSpPr>
        <p:spPr>
          <a:xfrm>
            <a:off x="838200" y="4143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6</a:t>
            </a:r>
          </a:p>
        </p:txBody>
      </p:sp>
      <p:sp>
        <p:nvSpPr>
          <p:cNvPr id="19" name="矩形 18">
            <a:extLst>
              <a:ext uri="{FF2B5EF4-FFF2-40B4-BE49-F238E27FC236}">
                <a16:creationId xmlns:a16="http://schemas.microsoft.com/office/drawing/2014/main" id="{E65C22A6-3072-94ED-7895-B9E275FF2300}"/>
              </a:ext>
            </a:extLst>
          </p:cNvPr>
          <p:cNvSpPr/>
          <p:nvPr>
            <p:custDataLst>
              <p:tags r:id="rId8"/>
            </p:custDataLst>
          </p:nvPr>
        </p:nvSpPr>
        <p:spPr>
          <a:xfrm>
            <a:off x="1301810" y="3680065"/>
            <a:ext cx="10051990"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a typeface="等线" panose="02010600030101010101" pitchFamily="2" charset="-122"/>
            </a:endParaRPr>
          </a:p>
        </p:txBody>
      </p:sp>
      <p:sp>
        <p:nvSpPr>
          <p:cNvPr id="18" name="矩形 17">
            <a:hlinkClick r:id="rId29" action="ppaction://hlinksldjump"/>
            <a:extLst>
              <a:ext uri="{FF2B5EF4-FFF2-40B4-BE49-F238E27FC236}">
                <a16:creationId xmlns:a16="http://schemas.microsoft.com/office/drawing/2014/main" id="{A9C6557A-8939-5EB0-C071-41DD887680D0}"/>
              </a:ext>
            </a:extLst>
          </p:cNvPr>
          <p:cNvSpPr/>
          <p:nvPr>
            <p:custDataLst>
              <p:tags r:id="rId9"/>
            </p:custDataLst>
          </p:nvPr>
        </p:nvSpPr>
        <p:spPr>
          <a:xfrm>
            <a:off x="11170198" y="368006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40</a:t>
            </a:r>
          </a:p>
        </p:txBody>
      </p:sp>
      <p:sp>
        <p:nvSpPr>
          <p:cNvPr id="17" name="矩形 16">
            <a:hlinkClick r:id="rId29" action="ppaction://hlinksldjump"/>
            <a:extLst>
              <a:ext uri="{FF2B5EF4-FFF2-40B4-BE49-F238E27FC236}">
                <a16:creationId xmlns:a16="http://schemas.microsoft.com/office/drawing/2014/main" id="{B96C7D5B-25A0-8EE5-D187-0E126D84065F}"/>
              </a:ext>
            </a:extLst>
          </p:cNvPr>
          <p:cNvSpPr/>
          <p:nvPr>
            <p:custDataLst>
              <p:tags r:id="rId10"/>
            </p:custDataLst>
          </p:nvPr>
        </p:nvSpPr>
        <p:spPr>
          <a:xfrm>
            <a:off x="1301810" y="368006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Accuracy: scaling properties of KAN</a:t>
            </a:r>
          </a:p>
        </p:txBody>
      </p:sp>
      <p:sp>
        <p:nvSpPr>
          <p:cNvPr id="16" name="矩形 15">
            <a:hlinkClick r:id="rId29" action="ppaction://hlinksldjump"/>
            <a:extLst>
              <a:ext uri="{FF2B5EF4-FFF2-40B4-BE49-F238E27FC236}">
                <a16:creationId xmlns:a16="http://schemas.microsoft.com/office/drawing/2014/main" id="{728F767A-DF46-F416-873B-630010939950}"/>
              </a:ext>
            </a:extLst>
          </p:cNvPr>
          <p:cNvSpPr/>
          <p:nvPr>
            <p:custDataLst>
              <p:tags r:id="rId11"/>
            </p:custDataLst>
          </p:nvPr>
        </p:nvSpPr>
        <p:spPr>
          <a:xfrm>
            <a:off x="838200" y="368006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5</a:t>
            </a:r>
          </a:p>
        </p:txBody>
      </p:sp>
      <p:sp>
        <p:nvSpPr>
          <p:cNvPr id="15" name="矩形 14">
            <a:hlinkClick r:id="rId30" action="ppaction://hlinksldjump"/>
            <a:extLst>
              <a:ext uri="{FF2B5EF4-FFF2-40B4-BE49-F238E27FC236}">
                <a16:creationId xmlns:a16="http://schemas.microsoft.com/office/drawing/2014/main" id="{34F42D86-FBF6-8005-18D5-D96F1DA78442}"/>
              </a:ext>
            </a:extLst>
          </p:cNvPr>
          <p:cNvSpPr/>
          <p:nvPr>
            <p:custDataLst>
              <p:tags r:id="rId12"/>
            </p:custDataLst>
          </p:nvPr>
        </p:nvSpPr>
        <p:spPr>
          <a:xfrm>
            <a:off x="11170198" y="321645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28</a:t>
            </a:r>
          </a:p>
        </p:txBody>
      </p:sp>
      <p:sp>
        <p:nvSpPr>
          <p:cNvPr id="14" name="矩形 13">
            <a:hlinkClick r:id="rId30" action="ppaction://hlinksldjump"/>
            <a:extLst>
              <a:ext uri="{FF2B5EF4-FFF2-40B4-BE49-F238E27FC236}">
                <a16:creationId xmlns:a16="http://schemas.microsoft.com/office/drawing/2014/main" id="{3E90706F-8290-196E-B7E8-60AF52C45C7F}"/>
              </a:ext>
            </a:extLst>
          </p:cNvPr>
          <p:cNvSpPr/>
          <p:nvPr>
            <p:custDataLst>
              <p:tags r:id="rId13"/>
            </p:custDataLst>
          </p:nvPr>
        </p:nvSpPr>
        <p:spPr>
          <a:xfrm>
            <a:off x="1301810" y="321645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Algorithmic Implementation</a:t>
            </a:r>
          </a:p>
        </p:txBody>
      </p:sp>
      <p:sp>
        <p:nvSpPr>
          <p:cNvPr id="13" name="矩形 12">
            <a:hlinkClick r:id="rId30" action="ppaction://hlinksldjump"/>
            <a:extLst>
              <a:ext uri="{FF2B5EF4-FFF2-40B4-BE49-F238E27FC236}">
                <a16:creationId xmlns:a16="http://schemas.microsoft.com/office/drawing/2014/main" id="{A784A018-7C2A-5895-D5E7-F54AFCF84BF6}"/>
              </a:ext>
            </a:extLst>
          </p:cNvPr>
          <p:cNvSpPr/>
          <p:nvPr>
            <p:custDataLst>
              <p:tags r:id="rId14"/>
            </p:custDataLst>
          </p:nvPr>
        </p:nvSpPr>
        <p:spPr>
          <a:xfrm>
            <a:off x="838200" y="321645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4</a:t>
            </a:r>
          </a:p>
        </p:txBody>
      </p:sp>
      <p:sp>
        <p:nvSpPr>
          <p:cNvPr id="12" name="矩形 11">
            <a:hlinkClick r:id="rId31" action="ppaction://hlinksldjump"/>
            <a:extLst>
              <a:ext uri="{FF2B5EF4-FFF2-40B4-BE49-F238E27FC236}">
                <a16:creationId xmlns:a16="http://schemas.microsoft.com/office/drawing/2014/main" id="{1DD0F3F6-BCD1-8E0B-6F5C-AF010A776D60}"/>
              </a:ext>
            </a:extLst>
          </p:cNvPr>
          <p:cNvSpPr/>
          <p:nvPr>
            <p:custDataLst>
              <p:tags r:id="rId15"/>
            </p:custDataLst>
          </p:nvPr>
        </p:nvSpPr>
        <p:spPr>
          <a:xfrm>
            <a:off x="11170198" y="275284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20</a:t>
            </a:r>
          </a:p>
        </p:txBody>
      </p:sp>
      <p:sp>
        <p:nvSpPr>
          <p:cNvPr id="11" name="矩形 10">
            <a:hlinkClick r:id="rId31" action="ppaction://hlinksldjump"/>
            <a:extLst>
              <a:ext uri="{FF2B5EF4-FFF2-40B4-BE49-F238E27FC236}">
                <a16:creationId xmlns:a16="http://schemas.microsoft.com/office/drawing/2014/main" id="{7FD0AC0E-6B7F-B582-F60A-94F0F6579342}"/>
              </a:ext>
            </a:extLst>
          </p:cNvPr>
          <p:cNvSpPr/>
          <p:nvPr>
            <p:custDataLst>
              <p:tags r:id="rId16"/>
            </p:custDataLst>
          </p:nvPr>
        </p:nvSpPr>
        <p:spPr>
          <a:xfrm>
            <a:off x="1301810" y="275284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Math Foundation</a:t>
            </a:r>
          </a:p>
        </p:txBody>
      </p:sp>
      <p:sp>
        <p:nvSpPr>
          <p:cNvPr id="10" name="矩形 9">
            <a:hlinkClick r:id="rId31" action="ppaction://hlinksldjump"/>
            <a:extLst>
              <a:ext uri="{FF2B5EF4-FFF2-40B4-BE49-F238E27FC236}">
                <a16:creationId xmlns:a16="http://schemas.microsoft.com/office/drawing/2014/main" id="{EE254375-2401-1187-2DAD-C82251DCB545}"/>
              </a:ext>
            </a:extLst>
          </p:cNvPr>
          <p:cNvSpPr/>
          <p:nvPr>
            <p:custDataLst>
              <p:tags r:id="rId17"/>
            </p:custDataLst>
          </p:nvPr>
        </p:nvSpPr>
        <p:spPr>
          <a:xfrm>
            <a:off x="838200" y="275284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3</a:t>
            </a:r>
          </a:p>
        </p:txBody>
      </p:sp>
      <p:sp>
        <p:nvSpPr>
          <p:cNvPr id="9" name="矩形 8">
            <a:hlinkClick r:id="rId32" action="ppaction://hlinksldjump"/>
            <a:extLst>
              <a:ext uri="{FF2B5EF4-FFF2-40B4-BE49-F238E27FC236}">
                <a16:creationId xmlns:a16="http://schemas.microsoft.com/office/drawing/2014/main" id="{F38E65DA-DDA9-F2BE-BEC6-90F74DC1FFFC}"/>
              </a:ext>
            </a:extLst>
          </p:cNvPr>
          <p:cNvSpPr/>
          <p:nvPr>
            <p:custDataLst>
              <p:tags r:id="rId18"/>
            </p:custDataLst>
          </p:nvPr>
        </p:nvSpPr>
        <p:spPr>
          <a:xfrm>
            <a:off x="11170198" y="22892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6</a:t>
            </a:r>
          </a:p>
        </p:txBody>
      </p:sp>
      <p:sp>
        <p:nvSpPr>
          <p:cNvPr id="8" name="矩形 7">
            <a:hlinkClick r:id="rId32" action="ppaction://hlinksldjump"/>
            <a:extLst>
              <a:ext uri="{FF2B5EF4-FFF2-40B4-BE49-F238E27FC236}">
                <a16:creationId xmlns:a16="http://schemas.microsoft.com/office/drawing/2014/main" id="{9D37CDB6-A5C7-01FC-F40D-2A000B8ABB26}"/>
              </a:ext>
            </a:extLst>
          </p:cNvPr>
          <p:cNvSpPr/>
          <p:nvPr>
            <p:custDataLst>
              <p:tags r:id="rId19"/>
            </p:custDataLst>
          </p:nvPr>
        </p:nvSpPr>
        <p:spPr>
          <a:xfrm>
            <a:off x="1301810" y="228923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Illustration</a:t>
            </a:r>
          </a:p>
        </p:txBody>
      </p:sp>
      <p:sp>
        <p:nvSpPr>
          <p:cNvPr id="7" name="矩形 6">
            <a:hlinkClick r:id="rId32" action="ppaction://hlinksldjump"/>
            <a:extLst>
              <a:ext uri="{FF2B5EF4-FFF2-40B4-BE49-F238E27FC236}">
                <a16:creationId xmlns:a16="http://schemas.microsoft.com/office/drawing/2014/main" id="{30C42D58-18B7-9468-E926-59660E1C5FD7}"/>
              </a:ext>
            </a:extLst>
          </p:cNvPr>
          <p:cNvSpPr/>
          <p:nvPr>
            <p:custDataLst>
              <p:tags r:id="rId20"/>
            </p:custDataLst>
          </p:nvPr>
        </p:nvSpPr>
        <p:spPr>
          <a:xfrm>
            <a:off x="838200" y="22892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2</a:t>
            </a:r>
          </a:p>
        </p:txBody>
      </p:sp>
      <p:sp>
        <p:nvSpPr>
          <p:cNvPr id="6" name="矩形 5">
            <a:hlinkClick r:id="rId33" action="ppaction://hlinksldjump"/>
            <a:extLst>
              <a:ext uri="{FF2B5EF4-FFF2-40B4-BE49-F238E27FC236}">
                <a16:creationId xmlns:a16="http://schemas.microsoft.com/office/drawing/2014/main" id="{E7CEB149-7F4F-8B65-5C44-0D83203C3AF0}"/>
              </a:ext>
            </a:extLst>
          </p:cNvPr>
          <p:cNvSpPr/>
          <p:nvPr>
            <p:custDataLst>
              <p:tags r:id="rId21"/>
            </p:custDataLst>
          </p:nvPr>
        </p:nvSpPr>
        <p:spPr>
          <a:xfrm>
            <a:off x="11170198" y="18256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a:t>
            </a:r>
          </a:p>
        </p:txBody>
      </p:sp>
      <p:sp>
        <p:nvSpPr>
          <p:cNvPr id="5" name="矩形 4">
            <a:hlinkClick r:id="rId33" action="ppaction://hlinksldjump"/>
            <a:extLst>
              <a:ext uri="{FF2B5EF4-FFF2-40B4-BE49-F238E27FC236}">
                <a16:creationId xmlns:a16="http://schemas.microsoft.com/office/drawing/2014/main" id="{80310A4A-7705-8709-F4FE-B6749521B7D4}"/>
              </a:ext>
            </a:extLst>
          </p:cNvPr>
          <p:cNvSpPr/>
          <p:nvPr>
            <p:custDataLst>
              <p:tags r:id="rId22"/>
            </p:custDataLst>
          </p:nvPr>
        </p:nvSpPr>
        <p:spPr>
          <a:xfrm>
            <a:off x="1301810" y="182562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References</a:t>
            </a:r>
          </a:p>
        </p:txBody>
      </p:sp>
      <p:sp>
        <p:nvSpPr>
          <p:cNvPr id="4" name="矩形 3">
            <a:hlinkClick r:id="rId33" action="ppaction://hlinksldjump"/>
            <a:extLst>
              <a:ext uri="{FF2B5EF4-FFF2-40B4-BE49-F238E27FC236}">
                <a16:creationId xmlns:a16="http://schemas.microsoft.com/office/drawing/2014/main" id="{2E903502-82FB-1854-4814-B6CB669CAB9F}"/>
              </a:ext>
            </a:extLst>
          </p:cNvPr>
          <p:cNvSpPr/>
          <p:nvPr>
            <p:custDataLst>
              <p:tags r:id="rId23"/>
            </p:custDataLst>
          </p:nvPr>
        </p:nvSpPr>
        <p:spPr>
          <a:xfrm>
            <a:off x="838200" y="18256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1</a:t>
            </a:r>
          </a:p>
        </p:txBody>
      </p:sp>
      <p:sp>
        <p:nvSpPr>
          <p:cNvPr id="2" name="标题 1">
            <a:extLst>
              <a:ext uri="{FF2B5EF4-FFF2-40B4-BE49-F238E27FC236}">
                <a16:creationId xmlns:a16="http://schemas.microsoft.com/office/drawing/2014/main" id="{B057F5F0-DE1E-FC06-E63E-DB73A7DE51B2}"/>
              </a:ext>
            </a:extLst>
          </p:cNvPr>
          <p:cNvSpPr>
            <a:spLocks noGrp="1"/>
          </p:cNvSpPr>
          <p:nvPr>
            <p:ph type="title"/>
            <p:custDataLst>
              <p:tags r:id="rId24"/>
            </p:custDataLst>
          </p:nvPr>
        </p:nvSpPr>
        <p:spPr/>
        <p:txBody>
          <a:bodyPr/>
          <a:lstStyle/>
          <a:p>
            <a:r>
              <a:rPr lang="en-US"/>
              <a:t>Structure</a:t>
            </a:r>
          </a:p>
        </p:txBody>
      </p:sp>
    </p:spTree>
    <p:custDataLst>
      <p:tags r:id="rId1"/>
    </p:custDataLst>
    <p:extLst>
      <p:ext uri="{BB962C8B-B14F-4D97-AF65-F5344CB8AC3E}">
        <p14:creationId xmlns:p14="http://schemas.microsoft.com/office/powerpoint/2010/main" val="2413684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30F2688-79AC-7BE7-8EBD-15D844F495F7}"/>
              </a:ext>
            </a:extLst>
          </p:cNvPr>
          <p:cNvGraphicFramePr>
            <a:graphicFrameLocks noChangeAspect="1"/>
          </p:cNvGraphicFramePr>
          <p:nvPr>
            <p:custDataLst>
              <p:tags r:id="rId1"/>
            </p:custDataLst>
            <p:extLst>
              <p:ext uri="{D42A27DB-BD31-4B8C-83A1-F6EECF244321}">
                <p14:modId xmlns:p14="http://schemas.microsoft.com/office/powerpoint/2010/main" val="838849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文本, 信件&#10;&#10;描述已自动生成">
            <a:extLst>
              <a:ext uri="{FF2B5EF4-FFF2-40B4-BE49-F238E27FC236}">
                <a16:creationId xmlns:a16="http://schemas.microsoft.com/office/drawing/2014/main" id="{BCDD6008-2210-ACB5-DA6E-F6F4DA392E08}"/>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2406327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F162CA8-750D-3289-B601-AEB80950E916}"/>
              </a:ext>
            </a:extLst>
          </p:cNvPr>
          <p:cNvGraphicFramePr>
            <a:graphicFrameLocks noChangeAspect="1"/>
          </p:cNvGraphicFramePr>
          <p:nvPr>
            <p:custDataLst>
              <p:tags r:id="rId1"/>
            </p:custDataLst>
            <p:extLst>
              <p:ext uri="{D42A27DB-BD31-4B8C-83A1-F6EECF244321}">
                <p14:modId xmlns:p14="http://schemas.microsoft.com/office/powerpoint/2010/main" val="9772261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描述已自动生成">
            <a:extLst>
              <a:ext uri="{FF2B5EF4-FFF2-40B4-BE49-F238E27FC236}">
                <a16:creationId xmlns:a16="http://schemas.microsoft.com/office/drawing/2014/main" id="{45CC024C-70BD-579B-A3ED-133C8FEE10D6}"/>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2253333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31C3C72-C80D-01FF-9C01-3209FB556925}"/>
              </a:ext>
            </a:extLst>
          </p:cNvPr>
          <p:cNvGraphicFramePr>
            <a:graphicFrameLocks noChangeAspect="1"/>
          </p:cNvGraphicFramePr>
          <p:nvPr>
            <p:custDataLst>
              <p:tags r:id="rId1"/>
            </p:custDataLst>
            <p:extLst>
              <p:ext uri="{D42A27DB-BD31-4B8C-83A1-F6EECF244321}">
                <p14:modId xmlns:p14="http://schemas.microsoft.com/office/powerpoint/2010/main" val="37756432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低可信度描述已自动生成">
            <a:extLst>
              <a:ext uri="{FF2B5EF4-FFF2-40B4-BE49-F238E27FC236}">
                <a16:creationId xmlns:a16="http://schemas.microsoft.com/office/drawing/2014/main" id="{19693F15-6578-48F7-7FCC-D23CBDFF88CD}"/>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2615171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20D7F60-151E-5C9F-05A7-322A9DB3E0D5}"/>
              </a:ext>
            </a:extLst>
          </p:cNvPr>
          <p:cNvGraphicFramePr>
            <a:graphicFrameLocks noChangeAspect="1"/>
          </p:cNvGraphicFramePr>
          <p:nvPr>
            <p:custDataLst>
              <p:tags r:id="rId1"/>
            </p:custDataLst>
            <p:extLst>
              <p:ext uri="{D42A27DB-BD31-4B8C-83A1-F6EECF244321}">
                <p14:modId xmlns:p14="http://schemas.microsoft.com/office/powerpoint/2010/main" val="2323753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表&#10;&#10;描述已自动生成">
            <a:extLst>
              <a:ext uri="{FF2B5EF4-FFF2-40B4-BE49-F238E27FC236}">
                <a16:creationId xmlns:a16="http://schemas.microsoft.com/office/drawing/2014/main" id="{70066C0A-378B-0C20-7C5C-2F0337B68C55}"/>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436249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B19F422-4856-70A0-DF47-A0F0EFB2396B}"/>
              </a:ext>
            </a:extLst>
          </p:cNvPr>
          <p:cNvGraphicFramePr>
            <a:graphicFrameLocks noChangeAspect="1"/>
          </p:cNvGraphicFramePr>
          <p:nvPr>
            <p:custDataLst>
              <p:tags r:id="rId1"/>
            </p:custDataLst>
            <p:extLst>
              <p:ext uri="{D42A27DB-BD31-4B8C-83A1-F6EECF244321}">
                <p14:modId xmlns:p14="http://schemas.microsoft.com/office/powerpoint/2010/main" val="37605956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表&#10;&#10;描述已自动生成">
            <a:extLst>
              <a:ext uri="{FF2B5EF4-FFF2-40B4-BE49-F238E27FC236}">
                <a16:creationId xmlns:a16="http://schemas.microsoft.com/office/drawing/2014/main" id="{929F9B03-1508-5CAA-BFD8-61ED96420A9F}"/>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1933566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485A3C4-EEBB-FCB7-B8C8-02A9A72BE058}"/>
              </a:ext>
            </a:extLst>
          </p:cNvPr>
          <p:cNvGraphicFramePr>
            <a:graphicFrameLocks noChangeAspect="1"/>
          </p:cNvGraphicFramePr>
          <p:nvPr>
            <p:custDataLst>
              <p:tags r:id="rId1"/>
            </p:custDataLst>
            <p:extLst>
              <p:ext uri="{D42A27DB-BD31-4B8C-83A1-F6EECF244321}">
                <p14:modId xmlns:p14="http://schemas.microsoft.com/office/powerpoint/2010/main" val="154756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描述已自动生成">
            <a:extLst>
              <a:ext uri="{FF2B5EF4-FFF2-40B4-BE49-F238E27FC236}">
                <a16:creationId xmlns:a16="http://schemas.microsoft.com/office/drawing/2014/main" id="{4AEF7BC9-1590-9954-B571-1EB9AF3BEF3D}"/>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3968953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27" action="ppaction://hlinksldjump"/>
            <a:extLst>
              <a:ext uri="{FF2B5EF4-FFF2-40B4-BE49-F238E27FC236}">
                <a16:creationId xmlns:a16="http://schemas.microsoft.com/office/drawing/2014/main" id="{324B254E-545B-12E3-EDEF-9657EBEFC340}"/>
              </a:ext>
            </a:extLst>
          </p:cNvPr>
          <p:cNvSpPr/>
          <p:nvPr>
            <p:custDataLst>
              <p:tags r:id="rId2"/>
            </p:custDataLst>
          </p:nvPr>
        </p:nvSpPr>
        <p:spPr>
          <a:xfrm>
            <a:off x="11170198" y="460728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56</a:t>
            </a:r>
          </a:p>
        </p:txBody>
      </p:sp>
      <p:sp>
        <p:nvSpPr>
          <p:cNvPr id="24" name="矩形 23">
            <a:hlinkClick r:id="rId27" action="ppaction://hlinksldjump"/>
            <a:extLst>
              <a:ext uri="{FF2B5EF4-FFF2-40B4-BE49-F238E27FC236}">
                <a16:creationId xmlns:a16="http://schemas.microsoft.com/office/drawing/2014/main" id="{5181A323-C3DA-3BEA-7ECC-84628E1692F1}"/>
              </a:ext>
            </a:extLst>
          </p:cNvPr>
          <p:cNvSpPr/>
          <p:nvPr>
            <p:custDataLst>
              <p:tags r:id="rId3"/>
            </p:custDataLst>
          </p:nvPr>
        </p:nvSpPr>
        <p:spPr>
          <a:xfrm>
            <a:off x="1301810" y="4607285"/>
            <a:ext cx="42591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Discussion</a:t>
            </a:r>
          </a:p>
        </p:txBody>
      </p:sp>
      <p:sp>
        <p:nvSpPr>
          <p:cNvPr id="23" name="矩形 22">
            <a:hlinkClick r:id="rId27" action="ppaction://hlinksldjump"/>
            <a:extLst>
              <a:ext uri="{FF2B5EF4-FFF2-40B4-BE49-F238E27FC236}">
                <a16:creationId xmlns:a16="http://schemas.microsoft.com/office/drawing/2014/main" id="{4B4A2C51-D0A9-4013-192C-2A2C0AA9D704}"/>
              </a:ext>
            </a:extLst>
          </p:cNvPr>
          <p:cNvSpPr/>
          <p:nvPr>
            <p:custDataLst>
              <p:tags r:id="rId4"/>
            </p:custDataLst>
          </p:nvPr>
        </p:nvSpPr>
        <p:spPr>
          <a:xfrm>
            <a:off x="838200" y="460728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7</a:t>
            </a:r>
          </a:p>
        </p:txBody>
      </p:sp>
      <p:sp>
        <p:nvSpPr>
          <p:cNvPr id="22" name="矩形 21">
            <a:extLst>
              <a:ext uri="{FF2B5EF4-FFF2-40B4-BE49-F238E27FC236}">
                <a16:creationId xmlns:a16="http://schemas.microsoft.com/office/drawing/2014/main" id="{8A69E3AF-772B-1332-BE9F-10A87DBA911A}"/>
              </a:ext>
            </a:extLst>
          </p:cNvPr>
          <p:cNvSpPr/>
          <p:nvPr>
            <p:custDataLst>
              <p:tags r:id="rId5"/>
            </p:custDataLst>
          </p:nvPr>
        </p:nvSpPr>
        <p:spPr>
          <a:xfrm>
            <a:off x="1301810" y="4143675"/>
            <a:ext cx="10051990"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a typeface="等线" panose="02010600030101010101" pitchFamily="2" charset="-122"/>
            </a:endParaRPr>
          </a:p>
        </p:txBody>
      </p:sp>
      <p:sp>
        <p:nvSpPr>
          <p:cNvPr id="21" name="矩形 20">
            <a:hlinkClick r:id="rId28" action="ppaction://hlinksldjump"/>
            <a:extLst>
              <a:ext uri="{FF2B5EF4-FFF2-40B4-BE49-F238E27FC236}">
                <a16:creationId xmlns:a16="http://schemas.microsoft.com/office/drawing/2014/main" id="{807A39F6-78BE-37FE-4932-F1AE72E89FB5}"/>
              </a:ext>
            </a:extLst>
          </p:cNvPr>
          <p:cNvSpPr/>
          <p:nvPr>
            <p:custDataLst>
              <p:tags r:id="rId6"/>
            </p:custDataLst>
          </p:nvPr>
        </p:nvSpPr>
        <p:spPr>
          <a:xfrm>
            <a:off x="11170198" y="4143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47</a:t>
            </a:r>
          </a:p>
        </p:txBody>
      </p:sp>
      <p:sp>
        <p:nvSpPr>
          <p:cNvPr id="20" name="矩形 19">
            <a:hlinkClick r:id="rId28" action="ppaction://hlinksldjump"/>
            <a:extLst>
              <a:ext uri="{FF2B5EF4-FFF2-40B4-BE49-F238E27FC236}">
                <a16:creationId xmlns:a16="http://schemas.microsoft.com/office/drawing/2014/main" id="{489B5DC9-4EB0-974E-DEAC-31898BB6F087}"/>
              </a:ext>
            </a:extLst>
          </p:cNvPr>
          <p:cNvSpPr/>
          <p:nvPr>
            <p:custDataLst>
              <p:tags r:id="rId7"/>
            </p:custDataLst>
          </p:nvPr>
        </p:nvSpPr>
        <p:spPr>
          <a:xfrm>
            <a:off x="1301810" y="414367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Interpretability: KAN for scientific discoveries</a:t>
            </a:r>
          </a:p>
        </p:txBody>
      </p:sp>
      <p:sp>
        <p:nvSpPr>
          <p:cNvPr id="19" name="矩形 18">
            <a:hlinkClick r:id="rId28" action="ppaction://hlinksldjump"/>
            <a:extLst>
              <a:ext uri="{FF2B5EF4-FFF2-40B4-BE49-F238E27FC236}">
                <a16:creationId xmlns:a16="http://schemas.microsoft.com/office/drawing/2014/main" id="{BCAF0168-6899-DE7F-4F99-225FC388639F}"/>
              </a:ext>
            </a:extLst>
          </p:cNvPr>
          <p:cNvSpPr/>
          <p:nvPr>
            <p:custDataLst>
              <p:tags r:id="rId8"/>
            </p:custDataLst>
          </p:nvPr>
        </p:nvSpPr>
        <p:spPr>
          <a:xfrm>
            <a:off x="838200" y="4143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6</a:t>
            </a:r>
          </a:p>
        </p:txBody>
      </p:sp>
      <p:sp>
        <p:nvSpPr>
          <p:cNvPr id="18" name="矩形 17">
            <a:hlinkClick r:id="rId29" action="ppaction://hlinksldjump"/>
            <a:extLst>
              <a:ext uri="{FF2B5EF4-FFF2-40B4-BE49-F238E27FC236}">
                <a16:creationId xmlns:a16="http://schemas.microsoft.com/office/drawing/2014/main" id="{DC53EA0C-C66C-3E24-C228-BE019839A10F}"/>
              </a:ext>
            </a:extLst>
          </p:cNvPr>
          <p:cNvSpPr/>
          <p:nvPr>
            <p:custDataLst>
              <p:tags r:id="rId9"/>
            </p:custDataLst>
          </p:nvPr>
        </p:nvSpPr>
        <p:spPr>
          <a:xfrm>
            <a:off x="11170198" y="368006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40</a:t>
            </a:r>
          </a:p>
        </p:txBody>
      </p:sp>
      <p:sp>
        <p:nvSpPr>
          <p:cNvPr id="17" name="矩形 16">
            <a:hlinkClick r:id="rId29" action="ppaction://hlinksldjump"/>
            <a:extLst>
              <a:ext uri="{FF2B5EF4-FFF2-40B4-BE49-F238E27FC236}">
                <a16:creationId xmlns:a16="http://schemas.microsoft.com/office/drawing/2014/main" id="{C64A68AA-2FAF-7A2B-0BC5-FC525DB7AA2E}"/>
              </a:ext>
            </a:extLst>
          </p:cNvPr>
          <p:cNvSpPr/>
          <p:nvPr>
            <p:custDataLst>
              <p:tags r:id="rId10"/>
            </p:custDataLst>
          </p:nvPr>
        </p:nvSpPr>
        <p:spPr>
          <a:xfrm>
            <a:off x="1301810" y="368006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Accuracy: scaling properties of KAN</a:t>
            </a:r>
          </a:p>
        </p:txBody>
      </p:sp>
      <p:sp>
        <p:nvSpPr>
          <p:cNvPr id="16" name="矩形 15">
            <a:hlinkClick r:id="rId29" action="ppaction://hlinksldjump"/>
            <a:extLst>
              <a:ext uri="{FF2B5EF4-FFF2-40B4-BE49-F238E27FC236}">
                <a16:creationId xmlns:a16="http://schemas.microsoft.com/office/drawing/2014/main" id="{BCD72ADD-7075-FEB1-352D-1130705B2065}"/>
              </a:ext>
            </a:extLst>
          </p:cNvPr>
          <p:cNvSpPr/>
          <p:nvPr>
            <p:custDataLst>
              <p:tags r:id="rId11"/>
            </p:custDataLst>
          </p:nvPr>
        </p:nvSpPr>
        <p:spPr>
          <a:xfrm>
            <a:off x="838200" y="368006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5</a:t>
            </a:r>
          </a:p>
        </p:txBody>
      </p:sp>
      <p:sp>
        <p:nvSpPr>
          <p:cNvPr id="15" name="矩形 14">
            <a:hlinkClick r:id="rId30" action="ppaction://hlinksldjump"/>
            <a:extLst>
              <a:ext uri="{FF2B5EF4-FFF2-40B4-BE49-F238E27FC236}">
                <a16:creationId xmlns:a16="http://schemas.microsoft.com/office/drawing/2014/main" id="{AFAC0317-64F6-F8EF-08CF-858609B8C9E1}"/>
              </a:ext>
            </a:extLst>
          </p:cNvPr>
          <p:cNvSpPr/>
          <p:nvPr>
            <p:custDataLst>
              <p:tags r:id="rId12"/>
            </p:custDataLst>
          </p:nvPr>
        </p:nvSpPr>
        <p:spPr>
          <a:xfrm>
            <a:off x="11170198" y="321645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28</a:t>
            </a:r>
          </a:p>
        </p:txBody>
      </p:sp>
      <p:sp>
        <p:nvSpPr>
          <p:cNvPr id="14" name="矩形 13">
            <a:hlinkClick r:id="rId30" action="ppaction://hlinksldjump"/>
            <a:extLst>
              <a:ext uri="{FF2B5EF4-FFF2-40B4-BE49-F238E27FC236}">
                <a16:creationId xmlns:a16="http://schemas.microsoft.com/office/drawing/2014/main" id="{CE2F0243-0E51-6B5A-84D3-413CD0145D7D}"/>
              </a:ext>
            </a:extLst>
          </p:cNvPr>
          <p:cNvSpPr/>
          <p:nvPr>
            <p:custDataLst>
              <p:tags r:id="rId13"/>
            </p:custDataLst>
          </p:nvPr>
        </p:nvSpPr>
        <p:spPr>
          <a:xfrm>
            <a:off x="1301810" y="321645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Algorithmic Implementation</a:t>
            </a:r>
          </a:p>
        </p:txBody>
      </p:sp>
      <p:sp>
        <p:nvSpPr>
          <p:cNvPr id="13" name="矩形 12">
            <a:hlinkClick r:id="rId30" action="ppaction://hlinksldjump"/>
            <a:extLst>
              <a:ext uri="{FF2B5EF4-FFF2-40B4-BE49-F238E27FC236}">
                <a16:creationId xmlns:a16="http://schemas.microsoft.com/office/drawing/2014/main" id="{6BA52348-EFA8-6EA6-C569-2319CD5B2C60}"/>
              </a:ext>
            </a:extLst>
          </p:cNvPr>
          <p:cNvSpPr/>
          <p:nvPr>
            <p:custDataLst>
              <p:tags r:id="rId14"/>
            </p:custDataLst>
          </p:nvPr>
        </p:nvSpPr>
        <p:spPr>
          <a:xfrm>
            <a:off x="838200" y="321645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4</a:t>
            </a:r>
          </a:p>
        </p:txBody>
      </p:sp>
      <p:sp>
        <p:nvSpPr>
          <p:cNvPr id="12" name="矩形 11">
            <a:hlinkClick r:id="rId31" action="ppaction://hlinksldjump"/>
            <a:extLst>
              <a:ext uri="{FF2B5EF4-FFF2-40B4-BE49-F238E27FC236}">
                <a16:creationId xmlns:a16="http://schemas.microsoft.com/office/drawing/2014/main" id="{BCDB1F9B-F9FB-90FA-6753-FB7B2C3617BE}"/>
              </a:ext>
            </a:extLst>
          </p:cNvPr>
          <p:cNvSpPr/>
          <p:nvPr>
            <p:custDataLst>
              <p:tags r:id="rId15"/>
            </p:custDataLst>
          </p:nvPr>
        </p:nvSpPr>
        <p:spPr>
          <a:xfrm>
            <a:off x="11170198" y="275284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20</a:t>
            </a:r>
          </a:p>
        </p:txBody>
      </p:sp>
      <p:sp>
        <p:nvSpPr>
          <p:cNvPr id="11" name="矩形 10">
            <a:hlinkClick r:id="rId31" action="ppaction://hlinksldjump"/>
            <a:extLst>
              <a:ext uri="{FF2B5EF4-FFF2-40B4-BE49-F238E27FC236}">
                <a16:creationId xmlns:a16="http://schemas.microsoft.com/office/drawing/2014/main" id="{F83C7C98-A5F5-63E4-2911-68BA8DA886AC}"/>
              </a:ext>
            </a:extLst>
          </p:cNvPr>
          <p:cNvSpPr/>
          <p:nvPr>
            <p:custDataLst>
              <p:tags r:id="rId16"/>
            </p:custDataLst>
          </p:nvPr>
        </p:nvSpPr>
        <p:spPr>
          <a:xfrm>
            <a:off x="1301810" y="275284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Math Foundation</a:t>
            </a:r>
          </a:p>
        </p:txBody>
      </p:sp>
      <p:sp>
        <p:nvSpPr>
          <p:cNvPr id="10" name="矩形 9">
            <a:hlinkClick r:id="rId31" action="ppaction://hlinksldjump"/>
            <a:extLst>
              <a:ext uri="{FF2B5EF4-FFF2-40B4-BE49-F238E27FC236}">
                <a16:creationId xmlns:a16="http://schemas.microsoft.com/office/drawing/2014/main" id="{C58CA463-3242-9DFD-5D87-D9B4818364F6}"/>
              </a:ext>
            </a:extLst>
          </p:cNvPr>
          <p:cNvSpPr/>
          <p:nvPr>
            <p:custDataLst>
              <p:tags r:id="rId17"/>
            </p:custDataLst>
          </p:nvPr>
        </p:nvSpPr>
        <p:spPr>
          <a:xfrm>
            <a:off x="838200" y="275284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3</a:t>
            </a:r>
          </a:p>
        </p:txBody>
      </p:sp>
      <p:sp>
        <p:nvSpPr>
          <p:cNvPr id="9" name="矩形 8">
            <a:hlinkClick r:id="rId32" action="ppaction://hlinksldjump"/>
            <a:extLst>
              <a:ext uri="{FF2B5EF4-FFF2-40B4-BE49-F238E27FC236}">
                <a16:creationId xmlns:a16="http://schemas.microsoft.com/office/drawing/2014/main" id="{847C6C55-3CB0-01C8-BE44-9CED0036D31E}"/>
              </a:ext>
            </a:extLst>
          </p:cNvPr>
          <p:cNvSpPr/>
          <p:nvPr>
            <p:custDataLst>
              <p:tags r:id="rId18"/>
            </p:custDataLst>
          </p:nvPr>
        </p:nvSpPr>
        <p:spPr>
          <a:xfrm>
            <a:off x="11170198" y="22892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6</a:t>
            </a:r>
          </a:p>
        </p:txBody>
      </p:sp>
      <p:sp>
        <p:nvSpPr>
          <p:cNvPr id="8" name="矩形 7">
            <a:hlinkClick r:id="rId32" action="ppaction://hlinksldjump"/>
            <a:extLst>
              <a:ext uri="{FF2B5EF4-FFF2-40B4-BE49-F238E27FC236}">
                <a16:creationId xmlns:a16="http://schemas.microsoft.com/office/drawing/2014/main" id="{46FAC818-E2EB-B9C1-8927-4AE967CF4F42}"/>
              </a:ext>
            </a:extLst>
          </p:cNvPr>
          <p:cNvSpPr/>
          <p:nvPr>
            <p:custDataLst>
              <p:tags r:id="rId19"/>
            </p:custDataLst>
          </p:nvPr>
        </p:nvSpPr>
        <p:spPr>
          <a:xfrm>
            <a:off x="1301810" y="228923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Illustration</a:t>
            </a:r>
          </a:p>
        </p:txBody>
      </p:sp>
      <p:sp>
        <p:nvSpPr>
          <p:cNvPr id="7" name="矩形 6">
            <a:hlinkClick r:id="rId32" action="ppaction://hlinksldjump"/>
            <a:extLst>
              <a:ext uri="{FF2B5EF4-FFF2-40B4-BE49-F238E27FC236}">
                <a16:creationId xmlns:a16="http://schemas.microsoft.com/office/drawing/2014/main" id="{C66EB1CF-5A51-0705-1E84-0E9E1E47CEDE}"/>
              </a:ext>
            </a:extLst>
          </p:cNvPr>
          <p:cNvSpPr/>
          <p:nvPr>
            <p:custDataLst>
              <p:tags r:id="rId20"/>
            </p:custDataLst>
          </p:nvPr>
        </p:nvSpPr>
        <p:spPr>
          <a:xfrm>
            <a:off x="838200" y="22892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2</a:t>
            </a:r>
          </a:p>
        </p:txBody>
      </p:sp>
      <p:sp>
        <p:nvSpPr>
          <p:cNvPr id="6" name="矩形 5">
            <a:hlinkClick r:id="rId33" action="ppaction://hlinksldjump"/>
            <a:extLst>
              <a:ext uri="{FF2B5EF4-FFF2-40B4-BE49-F238E27FC236}">
                <a16:creationId xmlns:a16="http://schemas.microsoft.com/office/drawing/2014/main" id="{BA8DB34C-0928-D76A-B7C6-C854B0405B20}"/>
              </a:ext>
            </a:extLst>
          </p:cNvPr>
          <p:cNvSpPr/>
          <p:nvPr>
            <p:custDataLst>
              <p:tags r:id="rId21"/>
            </p:custDataLst>
          </p:nvPr>
        </p:nvSpPr>
        <p:spPr>
          <a:xfrm>
            <a:off x="11170198" y="18256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a:t>
            </a:r>
          </a:p>
        </p:txBody>
      </p:sp>
      <p:sp>
        <p:nvSpPr>
          <p:cNvPr id="5" name="矩形 4">
            <a:hlinkClick r:id="rId33" action="ppaction://hlinksldjump"/>
            <a:extLst>
              <a:ext uri="{FF2B5EF4-FFF2-40B4-BE49-F238E27FC236}">
                <a16:creationId xmlns:a16="http://schemas.microsoft.com/office/drawing/2014/main" id="{4511B92A-476B-FF98-36C0-6F8732E76ED2}"/>
              </a:ext>
            </a:extLst>
          </p:cNvPr>
          <p:cNvSpPr/>
          <p:nvPr>
            <p:custDataLst>
              <p:tags r:id="rId22"/>
            </p:custDataLst>
          </p:nvPr>
        </p:nvSpPr>
        <p:spPr>
          <a:xfrm>
            <a:off x="1301810" y="182562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References</a:t>
            </a:r>
          </a:p>
        </p:txBody>
      </p:sp>
      <p:sp>
        <p:nvSpPr>
          <p:cNvPr id="4" name="矩形 3">
            <a:hlinkClick r:id="rId33" action="ppaction://hlinksldjump"/>
            <a:extLst>
              <a:ext uri="{FF2B5EF4-FFF2-40B4-BE49-F238E27FC236}">
                <a16:creationId xmlns:a16="http://schemas.microsoft.com/office/drawing/2014/main" id="{2A5F3E83-B24E-1BE6-93A2-A2320C1F71EB}"/>
              </a:ext>
            </a:extLst>
          </p:cNvPr>
          <p:cNvSpPr/>
          <p:nvPr>
            <p:custDataLst>
              <p:tags r:id="rId23"/>
            </p:custDataLst>
          </p:nvPr>
        </p:nvSpPr>
        <p:spPr>
          <a:xfrm>
            <a:off x="838200" y="18256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1</a:t>
            </a:r>
          </a:p>
        </p:txBody>
      </p:sp>
      <p:sp>
        <p:nvSpPr>
          <p:cNvPr id="2" name="标题 1">
            <a:extLst>
              <a:ext uri="{FF2B5EF4-FFF2-40B4-BE49-F238E27FC236}">
                <a16:creationId xmlns:a16="http://schemas.microsoft.com/office/drawing/2014/main" id="{42893DB9-6A9B-7431-B856-7CFFC6177034}"/>
              </a:ext>
            </a:extLst>
          </p:cNvPr>
          <p:cNvSpPr>
            <a:spLocks noGrp="1"/>
          </p:cNvSpPr>
          <p:nvPr>
            <p:ph type="title"/>
            <p:custDataLst>
              <p:tags r:id="rId24"/>
            </p:custDataLst>
          </p:nvPr>
        </p:nvSpPr>
        <p:spPr/>
        <p:txBody>
          <a:bodyPr/>
          <a:lstStyle/>
          <a:p>
            <a:r>
              <a:rPr lang="en-US"/>
              <a:t>Structure</a:t>
            </a:r>
          </a:p>
        </p:txBody>
      </p:sp>
    </p:spTree>
    <p:custDataLst>
      <p:tags r:id="rId1"/>
    </p:custDataLst>
    <p:extLst>
      <p:ext uri="{BB962C8B-B14F-4D97-AF65-F5344CB8AC3E}">
        <p14:creationId xmlns:p14="http://schemas.microsoft.com/office/powerpoint/2010/main" val="699870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0AC588B-E8A7-07E0-D66B-0B8DC9A41E98}"/>
              </a:ext>
            </a:extLst>
          </p:cNvPr>
          <p:cNvGraphicFramePr>
            <a:graphicFrameLocks noChangeAspect="1"/>
          </p:cNvGraphicFramePr>
          <p:nvPr>
            <p:custDataLst>
              <p:tags r:id="rId1"/>
            </p:custDataLst>
            <p:extLst>
              <p:ext uri="{D42A27DB-BD31-4B8C-83A1-F6EECF244321}">
                <p14:modId xmlns:p14="http://schemas.microsoft.com/office/powerpoint/2010/main" val="3534468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描述已自动生成">
            <a:extLst>
              <a:ext uri="{FF2B5EF4-FFF2-40B4-BE49-F238E27FC236}">
                <a16:creationId xmlns:a16="http://schemas.microsoft.com/office/drawing/2014/main" id="{A33CCECB-9C65-656E-8445-1058CCB1A543}"/>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4003749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7DF9015-23AF-5B22-8A00-937C7A0D1906}"/>
              </a:ext>
            </a:extLst>
          </p:cNvPr>
          <p:cNvGraphicFramePr>
            <a:graphicFrameLocks noChangeAspect="1"/>
          </p:cNvGraphicFramePr>
          <p:nvPr>
            <p:custDataLst>
              <p:tags r:id="rId1"/>
            </p:custDataLst>
            <p:extLst>
              <p:ext uri="{D42A27DB-BD31-4B8C-83A1-F6EECF244321}">
                <p14:modId xmlns:p14="http://schemas.microsoft.com/office/powerpoint/2010/main" val="4216949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描述已自动生成">
            <a:extLst>
              <a:ext uri="{FF2B5EF4-FFF2-40B4-BE49-F238E27FC236}">
                <a16:creationId xmlns:a16="http://schemas.microsoft.com/office/drawing/2014/main" id="{11CF30B6-1862-98DA-6A0C-69A8897A6762}"/>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1678055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0BA56A8C-4758-06C3-43AD-69D5E5227D33}"/>
              </a:ext>
            </a:extLst>
          </p:cNvPr>
          <p:cNvGraphicFramePr>
            <a:graphicFrameLocks noChangeAspect="1"/>
          </p:cNvGraphicFramePr>
          <p:nvPr>
            <p:custDataLst>
              <p:tags r:id="rId1"/>
            </p:custDataLst>
            <p:extLst>
              <p:ext uri="{D42A27DB-BD31-4B8C-83A1-F6EECF244321}">
                <p14:modId xmlns:p14="http://schemas.microsoft.com/office/powerpoint/2010/main" val="3855662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2B25600-B4C6-8EF4-4A76-A24E2D6CC2BC}"/>
              </a:ext>
            </a:extLst>
          </p:cNvPr>
          <p:cNvSpPr>
            <a:spLocks noGrp="1"/>
          </p:cNvSpPr>
          <p:nvPr>
            <p:ph type="title"/>
          </p:nvPr>
        </p:nvSpPr>
        <p:spPr/>
        <p:txBody>
          <a:bodyPr vert="horz"/>
          <a:lstStyle/>
          <a:p>
            <a:r>
              <a:rPr lang="en-US" altLang="zh-CN" dirty="0"/>
              <a:t>References</a:t>
            </a:r>
            <a:endParaRPr lang="en-US" dirty="0"/>
          </a:p>
        </p:txBody>
      </p:sp>
      <p:graphicFrame>
        <p:nvGraphicFramePr>
          <p:cNvPr id="33" name="Tabelle 3">
            <a:extLst>
              <a:ext uri="{FF2B5EF4-FFF2-40B4-BE49-F238E27FC236}">
                <a16:creationId xmlns:a16="http://schemas.microsoft.com/office/drawing/2014/main" id="{67E40A55-AFBD-8095-DF39-411F5D595BBE}"/>
              </a:ext>
            </a:extLst>
          </p:cNvPr>
          <p:cNvGraphicFramePr>
            <a:graphicFrameLocks noGrp="1"/>
          </p:cNvGraphicFramePr>
          <p:nvPr>
            <p:extLst>
              <p:ext uri="{D42A27DB-BD31-4B8C-83A1-F6EECF244321}">
                <p14:modId xmlns:p14="http://schemas.microsoft.com/office/powerpoint/2010/main" val="3267369042"/>
              </p:ext>
            </p:extLst>
          </p:nvPr>
        </p:nvGraphicFramePr>
        <p:xfrm>
          <a:off x="838200" y="1825625"/>
          <a:ext cx="10515287" cy="231567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087984727"/>
                    </a:ext>
                  </a:extLst>
                </a:gridCol>
                <a:gridCol w="8412167">
                  <a:extLst>
                    <a:ext uri="{9D8B030D-6E8A-4147-A177-3AD203B41FA5}">
                      <a16:colId xmlns:a16="http://schemas.microsoft.com/office/drawing/2014/main" val="1765182881"/>
                    </a:ext>
                  </a:extLst>
                </a:gridCol>
              </a:tblGrid>
              <a:tr h="385945">
                <a:tc>
                  <a:txBody>
                    <a:bodyPr/>
                    <a:lstStyle/>
                    <a:p>
                      <a:pPr algn="ctr"/>
                      <a:r>
                        <a:rPr lang="en-US" sz="1400" dirty="0"/>
                        <a:t>Content</a:t>
                      </a:r>
                    </a:p>
                  </a:txBody>
                  <a:tcPr marL="99044" marR="99044" marT="45731" marB="45731" anchor="ctr">
                    <a:lnL w="9525" cmpd="sng">
                      <a:solidFill>
                        <a:schemeClr val="lt1"/>
                      </a:solidFill>
                    </a:lnL>
                    <a:lnR w="9525" cmpd="sng">
                      <a:solidFill>
                        <a:schemeClr val="lt1"/>
                      </a:solidFill>
                    </a:lnR>
                    <a:lnT w="9525" cmpd="sng">
                      <a:solidFill>
                        <a:schemeClr val="lt1"/>
                      </a:solidFill>
                    </a:lnT>
                    <a:lnB w="9525" cmpd="sng">
                      <a:solidFill>
                        <a:schemeClr val="lt1"/>
                      </a:solidFill>
                    </a:lnB>
                  </a:tcPr>
                </a:tc>
                <a:tc>
                  <a:txBody>
                    <a:bodyPr/>
                    <a:lstStyle/>
                    <a:p>
                      <a:pPr marL="0" lvl="1" algn="ctr"/>
                      <a:r>
                        <a:rPr lang="en-US" sz="1400" b="1" dirty="0">
                          <a:solidFill>
                            <a:schemeClr val="bg1"/>
                          </a:solidFill>
                        </a:rPr>
                        <a:t>Link</a:t>
                      </a:r>
                    </a:p>
                  </a:txBody>
                  <a:tcPr marL="99044" marR="99044" marT="45731" marB="45731" anchor="ctr">
                    <a:lnL w="9525" cmpd="sng">
                      <a:solidFill>
                        <a:schemeClr val="lt1"/>
                      </a:solidFill>
                    </a:lnL>
                    <a:lnR w="9525" cmpd="sng">
                      <a:solidFill>
                        <a:schemeClr val="lt1"/>
                      </a:solidFill>
                    </a:lnR>
                    <a:lnT w="9525" cmpd="sng">
                      <a:solidFill>
                        <a:schemeClr val="lt1"/>
                      </a:solidFill>
                    </a:lnT>
                    <a:lnB w="12700" cmpd="sng">
                      <a:solidFill>
                        <a:srgbClr val="4472C4"/>
                      </a:solidFill>
                    </a:lnB>
                    <a:solidFill>
                      <a:schemeClr val="accent1"/>
                    </a:solidFill>
                  </a:tcPr>
                </a:tc>
                <a:extLst>
                  <a:ext uri="{0D108BD9-81ED-4DB2-BD59-A6C34878D82A}">
                    <a16:rowId xmlns:a16="http://schemas.microsoft.com/office/drawing/2014/main" val="1334770014"/>
                  </a:ext>
                </a:extLst>
              </a:tr>
              <a:tr h="385945">
                <a:tc>
                  <a:txBody>
                    <a:bodyPr/>
                    <a:lstStyle/>
                    <a:p>
                      <a:r>
                        <a:rPr lang="en-US" sz="1400" b="1" dirty="0">
                          <a:solidFill>
                            <a:schemeClr val="bg1"/>
                          </a:solidFill>
                        </a:rPr>
                        <a:t>KAN Paper</a:t>
                      </a:r>
                    </a:p>
                  </a:txBody>
                  <a:tcPr marL="99044" marR="99044" marT="45731" marB="45731" anchor="ctr">
                    <a:lnL w="9525" cmpd="sng">
                      <a:solidFill>
                        <a:schemeClr val="lt1"/>
                      </a:solidFill>
                    </a:lnL>
                    <a:lnR w="9525" cap="flat" cmpd="sng" algn="ctr">
                      <a:solidFill>
                        <a:schemeClr val="lt1"/>
                      </a:solidFill>
                      <a:prstDash val="solid"/>
                      <a:round/>
                      <a:headEnd type="none" w="med" len="med"/>
                      <a:tailEnd type="none" w="med" len="med"/>
                    </a:lnR>
                    <a:lnT w="9525" cap="flat" cmpd="sng" algn="ctr">
                      <a:solidFill>
                        <a:schemeClr val="lt1"/>
                      </a:solidFill>
                      <a:prstDash val="solid"/>
                      <a:round/>
                      <a:headEnd type="none" w="med" len="med"/>
                      <a:tailEnd type="none" w="med" len="med"/>
                    </a:lnT>
                    <a:lnB w="9525" cmpd="sng">
                      <a:solidFill>
                        <a:schemeClr val="lt1"/>
                      </a:solidFill>
                    </a:lnB>
                    <a:solidFill>
                      <a:schemeClr val="accent1"/>
                    </a:solidFill>
                  </a:tcPr>
                </a:tc>
                <a:tc>
                  <a:txBody>
                    <a:bodyPr/>
                    <a:lstStyle/>
                    <a:p>
                      <a:pPr marL="0" lvl="1" algn="ctr"/>
                      <a:r>
                        <a:rPr lang="en-US" sz="1400" dirty="0"/>
                        <a:t>https://arxiv.org/pdf/2404.19756</a:t>
                      </a:r>
                    </a:p>
                  </a:txBody>
                  <a:tcPr marL="99044" marR="99044" marT="45731" marB="45731" anchor="ctr">
                    <a:lnL w="9525" cap="flat" cmpd="sng" algn="ctr">
                      <a:solidFill>
                        <a:schemeClr val="lt1"/>
                      </a:solidFill>
                      <a:prstDash val="solid"/>
                      <a:round/>
                      <a:headEnd type="none" w="med" len="med"/>
                      <a:tailEnd type="none" w="med" len="med"/>
                    </a:lnL>
                    <a:lnR w="9525" cmpd="sng">
                      <a:solidFill>
                        <a:schemeClr val="lt1"/>
                      </a:solidFill>
                    </a:lnR>
                    <a:lnT w="12700" cap="flat" cmpd="sng" algn="ctr">
                      <a:solidFill>
                        <a:srgbClr val="4472C4"/>
                      </a:solidFill>
                      <a:prstDash val="solid"/>
                      <a:round/>
                      <a:headEnd type="none" w="med" len="med"/>
                      <a:tailEnd type="none" w="med" len="med"/>
                    </a:lnT>
                    <a:lnB w="12700" cmpd="sng">
                      <a:solidFill>
                        <a:srgbClr val="4472C4"/>
                      </a:solidFill>
                    </a:lnB>
                    <a:solidFill>
                      <a:srgbClr val="FFFFFF"/>
                    </a:solidFill>
                  </a:tcPr>
                </a:tc>
                <a:extLst>
                  <a:ext uri="{0D108BD9-81ED-4DB2-BD59-A6C34878D82A}">
                    <a16:rowId xmlns:a16="http://schemas.microsoft.com/office/drawing/2014/main" val="2227310652"/>
                  </a:ext>
                </a:extLst>
              </a:tr>
              <a:tr h="385945">
                <a:tc>
                  <a:txBody>
                    <a:bodyPr/>
                    <a:lstStyle/>
                    <a:p>
                      <a:r>
                        <a:rPr lang="en-US" sz="1400" b="1" dirty="0">
                          <a:solidFill>
                            <a:schemeClr val="bg1"/>
                          </a:solidFill>
                        </a:rPr>
                        <a:t>KAN Codes</a:t>
                      </a:r>
                    </a:p>
                  </a:txBody>
                  <a:tcPr marL="99044" marR="99044" marT="45731" marB="45731" anchor="ctr">
                    <a:lnL w="9525" cmpd="sng">
                      <a:solidFill>
                        <a:schemeClr val="lt1"/>
                      </a:solidFill>
                    </a:lnL>
                    <a:lnR w="9525" cmpd="sng">
                      <a:solidFill>
                        <a:schemeClr val="lt1"/>
                      </a:solidFill>
                    </a:lnR>
                    <a:lnT w="9525" cmpd="sng">
                      <a:solidFill>
                        <a:schemeClr val="lt1"/>
                      </a:solidFill>
                    </a:lnT>
                    <a:lnB w="9525" cmpd="sng">
                      <a:solidFill>
                        <a:schemeClr val="lt1"/>
                      </a:solidFill>
                    </a:lnB>
                    <a:solidFill>
                      <a:schemeClr val="accent1"/>
                    </a:solidFill>
                  </a:tcPr>
                </a:tc>
                <a:tc>
                  <a:txBody>
                    <a:bodyPr/>
                    <a:lstStyle/>
                    <a:p>
                      <a:pPr marL="0" lvl="1" algn="ctr"/>
                      <a:r>
                        <a:rPr lang="en-US" sz="1400" dirty="0"/>
                        <a:t>https://github.com/KindXiaoming/pykan</a:t>
                      </a:r>
                    </a:p>
                  </a:txBody>
                  <a:tcPr marL="99044" marR="99044" marT="45731" marB="45731" anchor="ctr">
                    <a:lnL w="9525" cmpd="sng">
                      <a:solidFill>
                        <a:schemeClr val="lt1"/>
                      </a:solidFill>
                    </a:lnL>
                    <a:lnR w="9525" cmpd="sng">
                      <a:solidFill>
                        <a:schemeClr val="lt1"/>
                      </a:solidFill>
                    </a:lnR>
                    <a:lnT w="12700" cmpd="sng">
                      <a:solidFill>
                        <a:srgbClr val="4472C4"/>
                      </a:solidFill>
                    </a:lnT>
                    <a:lnB w="12700" cmpd="sng">
                      <a:solidFill>
                        <a:srgbClr val="4472C4"/>
                      </a:solidFill>
                    </a:lnB>
                    <a:solidFill>
                      <a:srgbClr val="FFFFFF"/>
                    </a:solidFill>
                  </a:tcPr>
                </a:tc>
                <a:extLst>
                  <a:ext uri="{0D108BD9-81ED-4DB2-BD59-A6C34878D82A}">
                    <a16:rowId xmlns:a16="http://schemas.microsoft.com/office/drawing/2014/main" val="463374787"/>
                  </a:ext>
                </a:extLst>
              </a:tr>
              <a:tr h="385945">
                <a:tc>
                  <a:txBody>
                    <a:bodyPr/>
                    <a:lstStyle/>
                    <a:p>
                      <a:r>
                        <a:rPr lang="en-US" sz="1400" b="1">
                          <a:solidFill>
                            <a:schemeClr val="bg1"/>
                          </a:solidFill>
                        </a:rPr>
                        <a:t>KAN Docs</a:t>
                      </a:r>
                    </a:p>
                  </a:txBody>
                  <a:tcPr marL="99044" marR="99044" marT="45731" marB="45731" anchor="ctr">
                    <a:lnL w="9525" cmpd="sng">
                      <a:solidFill>
                        <a:schemeClr val="lt1"/>
                      </a:solidFill>
                    </a:lnL>
                    <a:lnR w="9525" cmpd="sng">
                      <a:solidFill>
                        <a:schemeClr val="lt1"/>
                      </a:solidFill>
                    </a:lnR>
                    <a:lnT w="9525" cmpd="sng">
                      <a:solidFill>
                        <a:schemeClr val="lt1"/>
                      </a:solidFill>
                    </a:lnT>
                    <a:lnB w="9525" cmpd="sng">
                      <a:solidFill>
                        <a:schemeClr val="lt1"/>
                      </a:solidFill>
                    </a:lnB>
                    <a:solidFill>
                      <a:schemeClr val="accent1"/>
                    </a:solidFill>
                  </a:tcPr>
                </a:tc>
                <a:tc>
                  <a:txBody>
                    <a:bodyPr/>
                    <a:lstStyle/>
                    <a:p>
                      <a:pPr marL="0" lvl="1" algn="ctr"/>
                      <a:r>
                        <a:rPr lang="en-US" sz="1400"/>
                        <a:t>https://kindxiaoming.github.io/pykan/intro.html</a:t>
                      </a:r>
                    </a:p>
                  </a:txBody>
                  <a:tcPr marL="99044" marR="99044" marT="45731" marB="45731" anchor="ctr">
                    <a:lnL w="9525" cmpd="sng">
                      <a:solidFill>
                        <a:schemeClr val="lt1"/>
                      </a:solidFill>
                    </a:lnL>
                    <a:lnR w="9525" cmpd="sng">
                      <a:solidFill>
                        <a:schemeClr val="lt1"/>
                      </a:solidFill>
                    </a:lnR>
                    <a:lnT w="12700" cmpd="sng">
                      <a:solidFill>
                        <a:srgbClr val="4472C4"/>
                      </a:solidFill>
                    </a:lnT>
                    <a:lnB w="12700" cmpd="sng">
                      <a:solidFill>
                        <a:srgbClr val="4472C4"/>
                      </a:solidFill>
                    </a:lnB>
                    <a:solidFill>
                      <a:srgbClr val="FFFFFF"/>
                    </a:solidFill>
                  </a:tcPr>
                </a:tc>
                <a:extLst>
                  <a:ext uri="{0D108BD9-81ED-4DB2-BD59-A6C34878D82A}">
                    <a16:rowId xmlns:a16="http://schemas.microsoft.com/office/drawing/2014/main" val="2469825215"/>
                  </a:ext>
                </a:extLst>
              </a:tr>
              <a:tr h="385945">
                <a:tc>
                  <a:txBody>
                    <a:bodyPr/>
                    <a:lstStyle/>
                    <a:p>
                      <a:r>
                        <a:rPr lang="en-US" altLang="zh-CN" sz="1400" b="1" dirty="0">
                          <a:solidFill>
                            <a:schemeClr val="bg1"/>
                          </a:solidFill>
                        </a:rPr>
                        <a:t>KAN</a:t>
                      </a:r>
                      <a:r>
                        <a:rPr lang="zh-CN" altLang="en-US" sz="1400" b="1" dirty="0">
                          <a:solidFill>
                            <a:schemeClr val="bg1"/>
                          </a:solidFill>
                        </a:rPr>
                        <a:t>一作亲自讲解</a:t>
                      </a:r>
                      <a:r>
                        <a:rPr lang="en-US" altLang="zh-CN" sz="1400" b="1" dirty="0">
                          <a:solidFill>
                            <a:schemeClr val="bg1"/>
                          </a:solidFill>
                        </a:rPr>
                        <a:t>-</a:t>
                      </a:r>
                      <a:r>
                        <a:rPr lang="zh-CN" altLang="en-US" sz="1400" b="1" dirty="0">
                          <a:solidFill>
                            <a:schemeClr val="bg1"/>
                          </a:solidFill>
                        </a:rPr>
                        <a:t>英文</a:t>
                      </a:r>
                      <a:endParaRPr lang="en-US" sz="1400" b="1" dirty="0">
                        <a:solidFill>
                          <a:schemeClr val="bg1"/>
                        </a:solidFill>
                      </a:endParaRPr>
                    </a:p>
                  </a:txBody>
                  <a:tcPr marL="99044" marR="99044" marT="45731" marB="45731" anchor="ctr">
                    <a:lnL w="9525" cmpd="sng">
                      <a:solidFill>
                        <a:schemeClr val="lt1"/>
                      </a:solidFill>
                    </a:lnL>
                    <a:lnR w="9525" cmpd="sng">
                      <a:solidFill>
                        <a:schemeClr val="lt1"/>
                      </a:solidFill>
                    </a:lnR>
                    <a:lnT w="9525" cmpd="sng">
                      <a:solidFill>
                        <a:schemeClr val="lt1"/>
                      </a:solidFill>
                    </a:lnT>
                    <a:lnB w="9525" cmpd="sng">
                      <a:solidFill>
                        <a:schemeClr val="lt1"/>
                      </a:solidFill>
                    </a:lnB>
                    <a:solidFill>
                      <a:schemeClr val="accent1"/>
                    </a:solidFill>
                  </a:tcPr>
                </a:tc>
                <a:tc>
                  <a:txBody>
                    <a:bodyPr/>
                    <a:lstStyle/>
                    <a:p>
                      <a:pPr marL="0" lvl="1" algn="ctr"/>
                      <a:r>
                        <a:rPr lang="en-US" sz="1400" dirty="0"/>
                        <a:t>https://www.bilibili.com/medialist/play/watchlater/BV1Dr421j72d</a:t>
                      </a:r>
                    </a:p>
                  </a:txBody>
                  <a:tcPr marL="99044" marR="99044" marT="45731" marB="45731" anchor="ctr">
                    <a:lnL w="9525" cmpd="sng">
                      <a:solidFill>
                        <a:schemeClr val="lt1"/>
                      </a:solidFill>
                    </a:lnL>
                    <a:lnR w="9525" cmpd="sng">
                      <a:solidFill>
                        <a:schemeClr val="lt1"/>
                      </a:solidFill>
                    </a:lnR>
                    <a:lnT w="12700" cmpd="sng">
                      <a:solidFill>
                        <a:srgbClr val="4472C4"/>
                      </a:solidFill>
                    </a:lnT>
                    <a:lnB w="12700" cmpd="sng">
                      <a:solidFill>
                        <a:srgbClr val="4472C4"/>
                      </a:solidFill>
                    </a:lnB>
                    <a:solidFill>
                      <a:srgbClr val="FFFFFF"/>
                    </a:solidFill>
                  </a:tcPr>
                </a:tc>
                <a:extLst>
                  <a:ext uri="{0D108BD9-81ED-4DB2-BD59-A6C34878D82A}">
                    <a16:rowId xmlns:a16="http://schemas.microsoft.com/office/drawing/2014/main" val="1276906695"/>
                  </a:ext>
                </a:extLst>
              </a:tr>
              <a:tr h="385945">
                <a:tc>
                  <a:txBody>
                    <a:bodyPr/>
                    <a:lstStyle/>
                    <a:p>
                      <a:r>
                        <a:rPr lang="en-US" sz="1400" b="1" dirty="0">
                          <a:solidFill>
                            <a:schemeClr val="bg1"/>
                          </a:solidFill>
                        </a:rPr>
                        <a:t>KAN</a:t>
                      </a:r>
                      <a:r>
                        <a:rPr lang="zh-CN" altLang="en-US" sz="1400" b="1" dirty="0">
                          <a:solidFill>
                            <a:schemeClr val="bg1"/>
                          </a:solidFill>
                        </a:rPr>
                        <a:t>一作亲自讲解</a:t>
                      </a:r>
                      <a:r>
                        <a:rPr lang="en-US" altLang="zh-CN" sz="1400" b="1" dirty="0">
                          <a:solidFill>
                            <a:schemeClr val="bg1"/>
                          </a:solidFill>
                        </a:rPr>
                        <a:t>-</a:t>
                      </a:r>
                      <a:r>
                        <a:rPr lang="zh-CN" altLang="en-US" sz="1400" b="1" dirty="0">
                          <a:solidFill>
                            <a:schemeClr val="bg1"/>
                          </a:solidFill>
                        </a:rPr>
                        <a:t>中文</a:t>
                      </a:r>
                      <a:endParaRPr lang="en-US" sz="1400" b="1" dirty="0">
                        <a:solidFill>
                          <a:schemeClr val="bg1"/>
                        </a:solidFill>
                      </a:endParaRPr>
                    </a:p>
                  </a:txBody>
                  <a:tcPr marL="99044" marR="99044" marT="45731" marB="45731" anchor="ctr">
                    <a:lnL w="9525" cmpd="sng">
                      <a:solidFill>
                        <a:schemeClr val="lt1"/>
                      </a:solidFill>
                    </a:lnL>
                    <a:lnR w="9525" cmpd="sng">
                      <a:solidFill>
                        <a:schemeClr val="lt1"/>
                      </a:solidFill>
                    </a:lnR>
                    <a:lnT w="9525" cmpd="sng">
                      <a:solidFill>
                        <a:schemeClr val="lt1"/>
                      </a:solidFill>
                    </a:lnT>
                    <a:lnB w="9525" cmpd="sng">
                      <a:solidFill>
                        <a:schemeClr val="lt1"/>
                      </a:solidFill>
                    </a:lnB>
                    <a:solidFill>
                      <a:schemeClr val="accent1"/>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latin typeface="等线" panose="02010600030101010101" pitchFamily="2" charset="-122"/>
                          <a:ea typeface="+mn-ea"/>
                          <a:cs typeface="Arial" panose="020B0604020202020204" pitchFamily="34" charset="0"/>
                        </a:rPr>
                        <a:t>https://www.bilibili.com/video/BV16NG3epEKc?spm_id_from=333.880.my_history.page.click</a:t>
                      </a:r>
                    </a:p>
                  </a:txBody>
                  <a:tcPr marL="99044" marR="99044" marT="45731" marB="45731" anchor="ctr">
                    <a:lnL w="9525" cmpd="sng">
                      <a:solidFill>
                        <a:schemeClr val="lt1"/>
                      </a:solidFill>
                    </a:lnL>
                    <a:lnR w="9525" cmpd="sng">
                      <a:solidFill>
                        <a:schemeClr val="lt1"/>
                      </a:solidFill>
                    </a:lnR>
                    <a:lnT w="12700" cmpd="sng">
                      <a:solidFill>
                        <a:srgbClr val="4472C4"/>
                      </a:solidFill>
                    </a:lnT>
                    <a:lnB w="9525" cmpd="sng">
                      <a:solidFill>
                        <a:schemeClr val="lt1"/>
                      </a:solidFill>
                    </a:lnB>
                    <a:solidFill>
                      <a:srgbClr val="FFFFFF"/>
                    </a:solidFill>
                  </a:tcPr>
                </a:tc>
                <a:extLst>
                  <a:ext uri="{0D108BD9-81ED-4DB2-BD59-A6C34878D82A}">
                    <a16:rowId xmlns:a16="http://schemas.microsoft.com/office/drawing/2014/main" val="211311158"/>
                  </a:ext>
                </a:extLst>
              </a:tr>
            </a:tbl>
          </a:graphicData>
        </a:graphic>
      </p:graphicFrame>
      <p:graphicFrame>
        <p:nvGraphicFramePr>
          <p:cNvPr id="13" name="Tabelle 3">
            <a:extLst>
              <a:ext uri="{FF2B5EF4-FFF2-40B4-BE49-F238E27FC236}">
                <a16:creationId xmlns:a16="http://schemas.microsoft.com/office/drawing/2014/main" id="{5A35F72B-B66F-2537-F5FA-6BD841F8F73F}"/>
              </a:ext>
            </a:extLst>
          </p:cNvPr>
          <p:cNvGraphicFramePr>
            <a:graphicFrameLocks noGrp="1"/>
          </p:cNvGraphicFramePr>
          <p:nvPr>
            <p:extLst>
              <p:ext uri="{D42A27DB-BD31-4B8C-83A1-F6EECF244321}">
                <p14:modId xmlns:p14="http://schemas.microsoft.com/office/powerpoint/2010/main" val="679735442"/>
              </p:ext>
            </p:extLst>
          </p:nvPr>
        </p:nvGraphicFramePr>
        <p:xfrm>
          <a:off x="838199" y="4141295"/>
          <a:ext cx="10515287" cy="1929725"/>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000"/>
                    </a:ext>
                  </a:extLst>
                </a:gridCol>
                <a:gridCol w="8412167">
                  <a:extLst>
                    <a:ext uri="{9D8B030D-6E8A-4147-A177-3AD203B41FA5}">
                      <a16:colId xmlns:a16="http://schemas.microsoft.com/office/drawing/2014/main" val="20001"/>
                    </a:ext>
                  </a:extLst>
                </a:gridCol>
              </a:tblGrid>
              <a:tr h="385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论文速读</a:t>
                      </a:r>
                      <a:r>
                        <a:rPr lang="en-US" altLang="zh-CN" sz="1400" b="1" dirty="0">
                          <a:solidFill>
                            <a:schemeClr val="bg1"/>
                          </a:solidFill>
                        </a:rPr>
                        <a:t>KAN</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1" indent="0" algn="ctr" defTabSz="914400" rtl="0" eaLnBrk="1" fontAlgn="auto" latinLnBrk="0" hangingPunct="1">
                        <a:lnSpc>
                          <a:spcPct val="100000"/>
                        </a:lnSpc>
                        <a:spcBef>
                          <a:spcPts val="0"/>
                        </a:spcBef>
                        <a:spcAft>
                          <a:spcPts val="0"/>
                        </a:spcAft>
                        <a:buClr>
                          <a:schemeClr val="accent1">
                            <a:lumMod val="100000"/>
                          </a:schemeClr>
                        </a:buClr>
                        <a:buSzPct val="100000"/>
                        <a:buFont typeface="Wingdings"/>
                        <a:buNone/>
                        <a:tabLst/>
                        <a:defRPr/>
                      </a:pPr>
                      <a:r>
                        <a:rPr lang="en-US" altLang="zh-CN" sz="1400" b="0" dirty="0">
                          <a:solidFill>
                            <a:schemeClr val="tx1"/>
                          </a:solidFill>
                        </a:rPr>
                        <a:t>https://www.bilibili.com/video/BV1zy411Y7xv?spm_id_from=333.880.my_history.page.click</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859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latin typeface="等线" panose="02010600030101010101" pitchFamily="2" charset="-122"/>
                          <a:ea typeface="等线" panose="02010600030101010101" pitchFamily="2" charset="-122"/>
                          <a:cs typeface="Arial" panose="020B0604020202020204" pitchFamily="34" charset="0"/>
                        </a:rPr>
                        <a:t>刘子明直播总结</a:t>
                      </a:r>
                      <a:endParaRPr lang="en-US" sz="1400" b="1" dirty="0">
                        <a:solidFill>
                          <a:schemeClr val="bg1"/>
                        </a:solidFill>
                        <a:latin typeface="等线" panose="02010600030101010101" pitchFamily="2" charset="-122"/>
                        <a:ea typeface="等线" panose="02010600030101010101" pitchFamily="2" charset="-122"/>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1" indent="0" algn="ctr" defTabSz="914400" rtl="0" eaLnBrk="1" fontAlgn="auto" latinLnBrk="0" hangingPunct="1">
                        <a:lnSpc>
                          <a:spcPct val="100000"/>
                        </a:lnSpc>
                        <a:spcBef>
                          <a:spcPts val="0"/>
                        </a:spcBef>
                        <a:spcAft>
                          <a:spcPts val="0"/>
                        </a:spcAft>
                        <a:buClr>
                          <a:schemeClr val="accent1">
                            <a:lumMod val="100000"/>
                          </a:schemeClr>
                        </a:buClr>
                        <a:buSzPct val="100000"/>
                        <a:buFont typeface="Wingdings"/>
                        <a:buNone/>
                        <a:tabLst/>
                        <a:defRPr/>
                      </a:pPr>
                      <a:r>
                        <a:rPr lang="en-US" altLang="zh-CN" sz="1400" b="0" dirty="0">
                          <a:solidFill>
                            <a:schemeClr val="tx1"/>
                          </a:solidFill>
                        </a:rPr>
                        <a:t>https://swarma.org/?p=50312</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859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latin typeface="等线" panose="02010600030101010101" pitchFamily="2" charset="-122"/>
                          <a:ea typeface="等线" panose="02010600030101010101" pitchFamily="2" charset="-122"/>
                          <a:cs typeface="Arial" panose="020B0604020202020204" pitchFamily="34" charset="0"/>
                        </a:rPr>
                        <a:t>刘子明个人主页</a:t>
                      </a:r>
                      <a:endParaRPr lang="en-US" sz="1400" b="1" dirty="0">
                        <a:solidFill>
                          <a:schemeClr val="bg1"/>
                        </a:solidFill>
                        <a:latin typeface="等线" panose="02010600030101010101" pitchFamily="2" charset="-122"/>
                        <a:ea typeface="等线" panose="02010600030101010101" pitchFamily="2" charset="-122"/>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等线" panose="02010600030101010101" pitchFamily="2" charset="-122"/>
                          <a:ea typeface="等线" panose="02010600030101010101" pitchFamily="2" charset="-122"/>
                          <a:cs typeface="Arial" panose="020B0604020202020204" pitchFamily="34" charset="0"/>
                        </a:rPr>
                        <a:t>https://kindxiaoming.github.io/</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85945">
                <a:tc>
                  <a:txBody>
                    <a:bodyPr/>
                    <a:lstStyle/>
                    <a:p>
                      <a:pPr algn="l"/>
                      <a:r>
                        <a:rPr lang="en-US" sz="1400" b="1" dirty="0">
                          <a:solidFill>
                            <a:schemeClr val="bg1"/>
                          </a:solidFill>
                          <a:latin typeface="等线" panose="02010600030101010101" pitchFamily="2" charset="-122"/>
                          <a:ea typeface="等线" panose="02010600030101010101" pitchFamily="2" charset="-122"/>
                          <a:cs typeface="Arial" panose="020B0604020202020204" pitchFamily="34" charset="0"/>
                        </a:rPr>
                        <a:t>Text</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等线" panose="02010600030101010101" pitchFamily="2" charset="-122"/>
                          <a:ea typeface="等线" panose="02010600030101010101" pitchFamily="2" charset="-122"/>
                          <a:cs typeface="Arial" panose="020B0604020202020204" pitchFamily="34" charset="0"/>
                        </a:rPr>
                        <a:t>Text</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85945">
                <a:tc>
                  <a:txBody>
                    <a:bodyPr/>
                    <a:lstStyle/>
                    <a:p>
                      <a:pPr algn="l"/>
                      <a:r>
                        <a:rPr lang="en-US" sz="1400" b="1" dirty="0">
                          <a:solidFill>
                            <a:schemeClr val="bg1"/>
                          </a:solidFill>
                          <a:latin typeface="等线" panose="02010600030101010101" pitchFamily="2" charset="-122"/>
                          <a:ea typeface="等线" panose="02010600030101010101" pitchFamily="2" charset="-122"/>
                          <a:cs typeface="Arial" panose="020B0604020202020204" pitchFamily="34" charset="0"/>
                        </a:rPr>
                        <a:t>Text</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400" b="0" dirty="0">
                          <a:solidFill>
                            <a:schemeClr val="tx1"/>
                          </a:solidFill>
                          <a:latin typeface="等线" panose="02010600030101010101" pitchFamily="2" charset="-122"/>
                          <a:ea typeface="等线" panose="02010600030101010101" pitchFamily="2" charset="-122"/>
                          <a:cs typeface="Arial" panose="020B0604020202020204" pitchFamily="34" charset="0"/>
                        </a:rPr>
                        <a:t>Text</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480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D0B3ADB-7B94-AE23-38DF-02B42C649A4D}"/>
              </a:ext>
            </a:extLst>
          </p:cNvPr>
          <p:cNvGraphicFramePr>
            <a:graphicFrameLocks noChangeAspect="1"/>
          </p:cNvGraphicFramePr>
          <p:nvPr>
            <p:custDataLst>
              <p:tags r:id="rId1"/>
            </p:custDataLst>
            <p:extLst>
              <p:ext uri="{D42A27DB-BD31-4B8C-83A1-F6EECF244321}">
                <p14:modId xmlns:p14="http://schemas.microsoft.com/office/powerpoint/2010/main" val="597558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形用户界面, 应用程序&#10;&#10;描述已自动生成">
            <a:extLst>
              <a:ext uri="{FF2B5EF4-FFF2-40B4-BE49-F238E27FC236}">
                <a16:creationId xmlns:a16="http://schemas.microsoft.com/office/drawing/2014/main" id="{E7044748-DF77-DA5B-97CC-6A5FB46A6B9C}"/>
              </a:ext>
            </a:extLst>
          </p:cNvPr>
          <p:cNvPicPr>
            <a:picLocks noGrp="1" noChangeAspect="1"/>
          </p:cNvPicPr>
          <p:nvPr>
            <p:ph idx="1"/>
          </p:nvPr>
        </p:nvPicPr>
        <p:blipFill rotWithShape="1">
          <a:blip r:embed="rId6"/>
          <a:srcRect t="19"/>
          <a:stretch/>
        </p:blipFill>
        <p:spPr>
          <a:xfrm>
            <a:off x="20" y="1282"/>
            <a:ext cx="12191980" cy="6856718"/>
          </a:xfrm>
          <a:prstGeom prst="rect">
            <a:avLst/>
          </a:prstGeom>
        </p:spPr>
      </p:pic>
    </p:spTree>
    <p:extLst>
      <p:ext uri="{BB962C8B-B14F-4D97-AF65-F5344CB8AC3E}">
        <p14:creationId xmlns:p14="http://schemas.microsoft.com/office/powerpoint/2010/main" val="2637777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DA470EB-1845-E7A5-56BF-50D62B9CB5ED}"/>
              </a:ext>
            </a:extLst>
          </p:cNvPr>
          <p:cNvGraphicFramePr>
            <a:graphicFrameLocks noChangeAspect="1"/>
          </p:cNvGraphicFramePr>
          <p:nvPr>
            <p:custDataLst>
              <p:tags r:id="rId1"/>
            </p:custDataLst>
            <p:extLst>
              <p:ext uri="{D42A27DB-BD31-4B8C-83A1-F6EECF244321}">
                <p14:modId xmlns:p14="http://schemas.microsoft.com/office/powerpoint/2010/main" val="17409147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描述已自动生成">
            <a:extLst>
              <a:ext uri="{FF2B5EF4-FFF2-40B4-BE49-F238E27FC236}">
                <a16:creationId xmlns:a16="http://schemas.microsoft.com/office/drawing/2014/main" id="{DA575969-51B0-028A-7598-17BE6F3974CE}"/>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
        <p:nvSpPr>
          <p:cNvPr id="7" name="文本框 6">
            <a:extLst>
              <a:ext uri="{FF2B5EF4-FFF2-40B4-BE49-F238E27FC236}">
                <a16:creationId xmlns:a16="http://schemas.microsoft.com/office/drawing/2014/main" id="{9D33D20E-49F8-7848-FF49-3CBD239576AD}"/>
              </a:ext>
            </a:extLst>
          </p:cNvPr>
          <p:cNvSpPr txBox="1"/>
          <p:nvPr/>
        </p:nvSpPr>
        <p:spPr>
          <a:xfrm>
            <a:off x="3714751" y="471488"/>
            <a:ext cx="2100262" cy="369332"/>
          </a:xfrm>
          <a:prstGeom prst="rect">
            <a:avLst/>
          </a:prstGeom>
          <a:noFill/>
        </p:spPr>
        <p:txBody>
          <a:bodyPr wrap="square" rtlCol="0">
            <a:spAutoFit/>
          </a:bodyPr>
          <a:lstStyle/>
          <a:p>
            <a:pPr algn="ctr"/>
            <a:r>
              <a:rPr lang="zh-CN" altLang="en-US" b="1" dirty="0"/>
              <a:t>符号回归</a:t>
            </a:r>
            <a:endParaRPr lang="en-US" b="1" dirty="0"/>
          </a:p>
        </p:txBody>
      </p:sp>
    </p:spTree>
    <p:extLst>
      <p:ext uri="{BB962C8B-B14F-4D97-AF65-F5344CB8AC3E}">
        <p14:creationId xmlns:p14="http://schemas.microsoft.com/office/powerpoint/2010/main" val="33138209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13B0CBC-46D9-F4EE-2B05-B61CC35E3F62}"/>
              </a:ext>
            </a:extLst>
          </p:cNvPr>
          <p:cNvGraphicFramePr>
            <a:graphicFrameLocks noChangeAspect="1"/>
          </p:cNvGraphicFramePr>
          <p:nvPr>
            <p:custDataLst>
              <p:tags r:id="rId1"/>
            </p:custDataLst>
            <p:extLst>
              <p:ext uri="{D42A27DB-BD31-4B8C-83A1-F6EECF244321}">
                <p14:modId xmlns:p14="http://schemas.microsoft.com/office/powerpoint/2010/main" val="2251081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形用户界面, 应用程序, 表格&#10;&#10;描述已自动生成">
            <a:extLst>
              <a:ext uri="{FF2B5EF4-FFF2-40B4-BE49-F238E27FC236}">
                <a16:creationId xmlns:a16="http://schemas.microsoft.com/office/drawing/2014/main" id="{7D0EEBB2-557C-0308-2584-08EFB38A0721}"/>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
        <p:nvSpPr>
          <p:cNvPr id="7" name="文本框 6">
            <a:extLst>
              <a:ext uri="{FF2B5EF4-FFF2-40B4-BE49-F238E27FC236}">
                <a16:creationId xmlns:a16="http://schemas.microsoft.com/office/drawing/2014/main" id="{23B3109D-1A2B-6153-7593-6660DE68A6CB}"/>
              </a:ext>
            </a:extLst>
          </p:cNvPr>
          <p:cNvSpPr txBox="1"/>
          <p:nvPr/>
        </p:nvSpPr>
        <p:spPr>
          <a:xfrm>
            <a:off x="7743825" y="442913"/>
            <a:ext cx="2200275" cy="369332"/>
          </a:xfrm>
          <a:prstGeom prst="rect">
            <a:avLst/>
          </a:prstGeom>
          <a:noFill/>
        </p:spPr>
        <p:txBody>
          <a:bodyPr wrap="square" rtlCol="0">
            <a:spAutoFit/>
          </a:bodyPr>
          <a:lstStyle/>
          <a:p>
            <a:pPr algn="ctr"/>
            <a:r>
              <a:rPr lang="zh-CN" altLang="en-US" b="1" i="0" dirty="0">
                <a:effectLst/>
                <a:latin typeface="suxingme"/>
              </a:rPr>
              <a:t>数学：纽结理论</a:t>
            </a:r>
          </a:p>
        </p:txBody>
      </p:sp>
    </p:spTree>
    <p:extLst>
      <p:ext uri="{BB962C8B-B14F-4D97-AF65-F5344CB8AC3E}">
        <p14:creationId xmlns:p14="http://schemas.microsoft.com/office/powerpoint/2010/main" val="1908973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2006E81-A6FE-3ED1-7B95-5D4045518B2E}"/>
              </a:ext>
            </a:extLst>
          </p:cNvPr>
          <p:cNvGraphicFramePr>
            <a:graphicFrameLocks noChangeAspect="1"/>
          </p:cNvGraphicFramePr>
          <p:nvPr>
            <p:custDataLst>
              <p:tags r:id="rId1"/>
            </p:custDataLst>
            <p:extLst>
              <p:ext uri="{D42A27DB-BD31-4B8C-83A1-F6EECF244321}">
                <p14:modId xmlns:p14="http://schemas.microsoft.com/office/powerpoint/2010/main" val="2061288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描述已自动生成">
            <a:extLst>
              <a:ext uri="{FF2B5EF4-FFF2-40B4-BE49-F238E27FC236}">
                <a16:creationId xmlns:a16="http://schemas.microsoft.com/office/drawing/2014/main" id="{43D19CFC-FCA9-7740-BF95-901AD1297135}"/>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3920173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736CAD9-31DD-98E2-3888-117000DE3159}"/>
              </a:ext>
            </a:extLst>
          </p:cNvPr>
          <p:cNvGraphicFramePr>
            <a:graphicFrameLocks noChangeAspect="1"/>
          </p:cNvGraphicFramePr>
          <p:nvPr>
            <p:custDataLst>
              <p:tags r:id="rId1"/>
            </p:custDataLst>
            <p:extLst>
              <p:ext uri="{D42A27DB-BD31-4B8C-83A1-F6EECF244321}">
                <p14:modId xmlns:p14="http://schemas.microsoft.com/office/powerpoint/2010/main" val="3924110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表格&#10;&#10;描述已自动生成">
            <a:extLst>
              <a:ext uri="{FF2B5EF4-FFF2-40B4-BE49-F238E27FC236}">
                <a16:creationId xmlns:a16="http://schemas.microsoft.com/office/drawing/2014/main" id="{F20052EE-EC0C-E80C-ABEC-5917F025F3E4}"/>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3835147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F846E9B-38CB-97B2-DACE-9A8210D814B7}"/>
              </a:ext>
            </a:extLst>
          </p:cNvPr>
          <p:cNvGraphicFramePr>
            <a:graphicFrameLocks noChangeAspect="1"/>
          </p:cNvGraphicFramePr>
          <p:nvPr>
            <p:custDataLst>
              <p:tags r:id="rId1"/>
            </p:custDataLst>
            <p:extLst>
              <p:ext uri="{D42A27DB-BD31-4B8C-83A1-F6EECF244321}">
                <p14:modId xmlns:p14="http://schemas.microsoft.com/office/powerpoint/2010/main" val="749465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表&#10;&#10;描述已自动生成">
            <a:extLst>
              <a:ext uri="{FF2B5EF4-FFF2-40B4-BE49-F238E27FC236}">
                <a16:creationId xmlns:a16="http://schemas.microsoft.com/office/drawing/2014/main" id="{B16DC4EB-F04A-747D-F082-597C12C67455}"/>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
        <p:nvSpPr>
          <p:cNvPr id="7" name="文本框 6">
            <a:extLst>
              <a:ext uri="{FF2B5EF4-FFF2-40B4-BE49-F238E27FC236}">
                <a16:creationId xmlns:a16="http://schemas.microsoft.com/office/drawing/2014/main" id="{B27CD569-1320-C4E1-6F8C-BCAB7D5789B3}"/>
              </a:ext>
            </a:extLst>
          </p:cNvPr>
          <p:cNvSpPr txBox="1"/>
          <p:nvPr/>
        </p:nvSpPr>
        <p:spPr>
          <a:xfrm>
            <a:off x="8775763" y="628650"/>
            <a:ext cx="3414713" cy="369332"/>
          </a:xfrm>
          <a:prstGeom prst="rect">
            <a:avLst/>
          </a:prstGeom>
          <a:noFill/>
        </p:spPr>
        <p:txBody>
          <a:bodyPr wrap="square" rtlCol="0">
            <a:spAutoFit/>
          </a:bodyPr>
          <a:lstStyle/>
          <a:p>
            <a:pPr algn="ctr"/>
            <a:r>
              <a:rPr lang="zh-CN" altLang="en-US" b="1" i="0" dirty="0">
                <a:effectLst/>
                <a:latin typeface="suxingme"/>
              </a:rPr>
              <a:t>凝聚态物理：</a:t>
            </a:r>
            <a:r>
              <a:rPr lang="en-US" altLang="zh-CN" b="1" i="0" dirty="0">
                <a:effectLst/>
                <a:latin typeface="suxingme"/>
              </a:rPr>
              <a:t>Anderson </a:t>
            </a:r>
            <a:r>
              <a:rPr lang="zh-CN" altLang="en-US" b="1" i="0" dirty="0">
                <a:effectLst/>
                <a:latin typeface="suxingme"/>
              </a:rPr>
              <a:t>局域化</a:t>
            </a:r>
          </a:p>
        </p:txBody>
      </p:sp>
    </p:spTree>
    <p:extLst>
      <p:ext uri="{BB962C8B-B14F-4D97-AF65-F5344CB8AC3E}">
        <p14:creationId xmlns:p14="http://schemas.microsoft.com/office/powerpoint/2010/main" val="3358446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CCE5ADC5-A378-6913-2C49-9616078621EC}"/>
              </a:ext>
            </a:extLst>
          </p:cNvPr>
          <p:cNvSpPr/>
          <p:nvPr>
            <p:custDataLst>
              <p:tags r:id="rId2"/>
            </p:custDataLst>
          </p:nvPr>
        </p:nvSpPr>
        <p:spPr>
          <a:xfrm>
            <a:off x="1301810" y="4607285"/>
            <a:ext cx="10051990"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a typeface="等线" panose="02010600030101010101" pitchFamily="2" charset="-122"/>
            </a:endParaRPr>
          </a:p>
        </p:txBody>
      </p:sp>
      <p:sp>
        <p:nvSpPr>
          <p:cNvPr id="24" name="矩形 23">
            <a:hlinkClick r:id="rId26" action="ppaction://hlinksldjump"/>
            <a:extLst>
              <a:ext uri="{FF2B5EF4-FFF2-40B4-BE49-F238E27FC236}">
                <a16:creationId xmlns:a16="http://schemas.microsoft.com/office/drawing/2014/main" id="{140FE680-E856-1CB9-C7BF-DB760C9A2493}"/>
              </a:ext>
            </a:extLst>
          </p:cNvPr>
          <p:cNvSpPr/>
          <p:nvPr>
            <p:custDataLst>
              <p:tags r:id="rId3"/>
            </p:custDataLst>
          </p:nvPr>
        </p:nvSpPr>
        <p:spPr>
          <a:xfrm>
            <a:off x="11170198" y="460728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56</a:t>
            </a:r>
          </a:p>
        </p:txBody>
      </p:sp>
      <p:sp>
        <p:nvSpPr>
          <p:cNvPr id="23" name="矩形 22">
            <a:hlinkClick r:id="rId26" action="ppaction://hlinksldjump"/>
            <a:extLst>
              <a:ext uri="{FF2B5EF4-FFF2-40B4-BE49-F238E27FC236}">
                <a16:creationId xmlns:a16="http://schemas.microsoft.com/office/drawing/2014/main" id="{30FCCDF1-2558-8F36-AC69-BCA0BB88B465}"/>
              </a:ext>
            </a:extLst>
          </p:cNvPr>
          <p:cNvSpPr/>
          <p:nvPr>
            <p:custDataLst>
              <p:tags r:id="rId4"/>
            </p:custDataLst>
          </p:nvPr>
        </p:nvSpPr>
        <p:spPr>
          <a:xfrm>
            <a:off x="1301810" y="4607285"/>
            <a:ext cx="42591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Discussion</a:t>
            </a:r>
          </a:p>
        </p:txBody>
      </p:sp>
      <p:sp>
        <p:nvSpPr>
          <p:cNvPr id="22" name="矩形 21">
            <a:hlinkClick r:id="rId26" action="ppaction://hlinksldjump"/>
            <a:extLst>
              <a:ext uri="{FF2B5EF4-FFF2-40B4-BE49-F238E27FC236}">
                <a16:creationId xmlns:a16="http://schemas.microsoft.com/office/drawing/2014/main" id="{BB791370-4670-F85B-4EC5-F49DB39CDEC2}"/>
              </a:ext>
            </a:extLst>
          </p:cNvPr>
          <p:cNvSpPr/>
          <p:nvPr>
            <p:custDataLst>
              <p:tags r:id="rId5"/>
            </p:custDataLst>
          </p:nvPr>
        </p:nvSpPr>
        <p:spPr>
          <a:xfrm>
            <a:off x="838200" y="460728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7</a:t>
            </a:r>
          </a:p>
        </p:txBody>
      </p:sp>
      <p:sp>
        <p:nvSpPr>
          <p:cNvPr id="21" name="矩形 20">
            <a:hlinkClick r:id="rId27" action="ppaction://hlinksldjump"/>
            <a:extLst>
              <a:ext uri="{FF2B5EF4-FFF2-40B4-BE49-F238E27FC236}">
                <a16:creationId xmlns:a16="http://schemas.microsoft.com/office/drawing/2014/main" id="{D0BE5F76-CB3C-B86C-72CB-D131A1F6CD54}"/>
              </a:ext>
            </a:extLst>
          </p:cNvPr>
          <p:cNvSpPr/>
          <p:nvPr>
            <p:custDataLst>
              <p:tags r:id="rId6"/>
            </p:custDataLst>
          </p:nvPr>
        </p:nvSpPr>
        <p:spPr>
          <a:xfrm>
            <a:off x="11170198" y="4143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47</a:t>
            </a:r>
          </a:p>
        </p:txBody>
      </p:sp>
      <p:sp>
        <p:nvSpPr>
          <p:cNvPr id="20" name="矩形 19">
            <a:hlinkClick r:id="rId27" action="ppaction://hlinksldjump"/>
            <a:extLst>
              <a:ext uri="{FF2B5EF4-FFF2-40B4-BE49-F238E27FC236}">
                <a16:creationId xmlns:a16="http://schemas.microsoft.com/office/drawing/2014/main" id="{4C53A71C-DA4A-316E-350C-72A355B21924}"/>
              </a:ext>
            </a:extLst>
          </p:cNvPr>
          <p:cNvSpPr/>
          <p:nvPr>
            <p:custDataLst>
              <p:tags r:id="rId7"/>
            </p:custDataLst>
          </p:nvPr>
        </p:nvSpPr>
        <p:spPr>
          <a:xfrm>
            <a:off x="1301810" y="414367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Interpretability: KAN for scientific discoveries</a:t>
            </a:r>
          </a:p>
        </p:txBody>
      </p:sp>
      <p:sp>
        <p:nvSpPr>
          <p:cNvPr id="19" name="矩形 18">
            <a:hlinkClick r:id="rId27" action="ppaction://hlinksldjump"/>
            <a:extLst>
              <a:ext uri="{FF2B5EF4-FFF2-40B4-BE49-F238E27FC236}">
                <a16:creationId xmlns:a16="http://schemas.microsoft.com/office/drawing/2014/main" id="{ADE85C8B-5E5C-5114-BC74-9E87AB5E306F}"/>
              </a:ext>
            </a:extLst>
          </p:cNvPr>
          <p:cNvSpPr/>
          <p:nvPr>
            <p:custDataLst>
              <p:tags r:id="rId8"/>
            </p:custDataLst>
          </p:nvPr>
        </p:nvSpPr>
        <p:spPr>
          <a:xfrm>
            <a:off x="838200" y="4143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6</a:t>
            </a:r>
          </a:p>
        </p:txBody>
      </p:sp>
      <p:sp>
        <p:nvSpPr>
          <p:cNvPr id="18" name="矩形 17">
            <a:hlinkClick r:id="rId28" action="ppaction://hlinksldjump"/>
            <a:extLst>
              <a:ext uri="{FF2B5EF4-FFF2-40B4-BE49-F238E27FC236}">
                <a16:creationId xmlns:a16="http://schemas.microsoft.com/office/drawing/2014/main" id="{00151C51-A556-6455-9CA5-36037B02498A}"/>
              </a:ext>
            </a:extLst>
          </p:cNvPr>
          <p:cNvSpPr/>
          <p:nvPr>
            <p:custDataLst>
              <p:tags r:id="rId9"/>
            </p:custDataLst>
          </p:nvPr>
        </p:nvSpPr>
        <p:spPr>
          <a:xfrm>
            <a:off x="11170198" y="368006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40</a:t>
            </a:r>
          </a:p>
        </p:txBody>
      </p:sp>
      <p:sp>
        <p:nvSpPr>
          <p:cNvPr id="17" name="矩形 16">
            <a:hlinkClick r:id="rId28" action="ppaction://hlinksldjump"/>
            <a:extLst>
              <a:ext uri="{FF2B5EF4-FFF2-40B4-BE49-F238E27FC236}">
                <a16:creationId xmlns:a16="http://schemas.microsoft.com/office/drawing/2014/main" id="{6158188F-1244-C957-313A-D8374C5FDE37}"/>
              </a:ext>
            </a:extLst>
          </p:cNvPr>
          <p:cNvSpPr/>
          <p:nvPr>
            <p:custDataLst>
              <p:tags r:id="rId10"/>
            </p:custDataLst>
          </p:nvPr>
        </p:nvSpPr>
        <p:spPr>
          <a:xfrm>
            <a:off x="1301810" y="368006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Accuracy: scaling properties of KAN</a:t>
            </a:r>
          </a:p>
        </p:txBody>
      </p:sp>
      <p:sp>
        <p:nvSpPr>
          <p:cNvPr id="16" name="矩形 15">
            <a:hlinkClick r:id="rId28" action="ppaction://hlinksldjump"/>
            <a:extLst>
              <a:ext uri="{FF2B5EF4-FFF2-40B4-BE49-F238E27FC236}">
                <a16:creationId xmlns:a16="http://schemas.microsoft.com/office/drawing/2014/main" id="{225A6B61-B639-7DF8-ADA5-0AEA5CC4B5C9}"/>
              </a:ext>
            </a:extLst>
          </p:cNvPr>
          <p:cNvSpPr/>
          <p:nvPr>
            <p:custDataLst>
              <p:tags r:id="rId11"/>
            </p:custDataLst>
          </p:nvPr>
        </p:nvSpPr>
        <p:spPr>
          <a:xfrm>
            <a:off x="838200" y="368006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5</a:t>
            </a:r>
          </a:p>
        </p:txBody>
      </p:sp>
      <p:sp>
        <p:nvSpPr>
          <p:cNvPr id="15" name="矩形 14">
            <a:hlinkClick r:id="rId29" action="ppaction://hlinksldjump"/>
            <a:extLst>
              <a:ext uri="{FF2B5EF4-FFF2-40B4-BE49-F238E27FC236}">
                <a16:creationId xmlns:a16="http://schemas.microsoft.com/office/drawing/2014/main" id="{BA869F4C-A132-F54E-C2C0-D2359566D169}"/>
              </a:ext>
            </a:extLst>
          </p:cNvPr>
          <p:cNvSpPr/>
          <p:nvPr>
            <p:custDataLst>
              <p:tags r:id="rId12"/>
            </p:custDataLst>
          </p:nvPr>
        </p:nvSpPr>
        <p:spPr>
          <a:xfrm>
            <a:off x="11170198" y="321645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28</a:t>
            </a:r>
          </a:p>
        </p:txBody>
      </p:sp>
      <p:sp>
        <p:nvSpPr>
          <p:cNvPr id="14" name="矩形 13">
            <a:hlinkClick r:id="rId29" action="ppaction://hlinksldjump"/>
            <a:extLst>
              <a:ext uri="{FF2B5EF4-FFF2-40B4-BE49-F238E27FC236}">
                <a16:creationId xmlns:a16="http://schemas.microsoft.com/office/drawing/2014/main" id="{0BF0B4E9-569D-D858-12CB-6693AB6B6546}"/>
              </a:ext>
            </a:extLst>
          </p:cNvPr>
          <p:cNvSpPr/>
          <p:nvPr>
            <p:custDataLst>
              <p:tags r:id="rId13"/>
            </p:custDataLst>
          </p:nvPr>
        </p:nvSpPr>
        <p:spPr>
          <a:xfrm>
            <a:off x="1301810" y="321645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Algorithmic Implementation</a:t>
            </a:r>
          </a:p>
        </p:txBody>
      </p:sp>
      <p:sp>
        <p:nvSpPr>
          <p:cNvPr id="13" name="矩形 12">
            <a:hlinkClick r:id="rId29" action="ppaction://hlinksldjump"/>
            <a:extLst>
              <a:ext uri="{FF2B5EF4-FFF2-40B4-BE49-F238E27FC236}">
                <a16:creationId xmlns:a16="http://schemas.microsoft.com/office/drawing/2014/main" id="{A9C6C35A-E869-A13C-CC2B-324FDDE14079}"/>
              </a:ext>
            </a:extLst>
          </p:cNvPr>
          <p:cNvSpPr/>
          <p:nvPr>
            <p:custDataLst>
              <p:tags r:id="rId14"/>
            </p:custDataLst>
          </p:nvPr>
        </p:nvSpPr>
        <p:spPr>
          <a:xfrm>
            <a:off x="838200" y="321645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4</a:t>
            </a:r>
          </a:p>
        </p:txBody>
      </p:sp>
      <p:sp>
        <p:nvSpPr>
          <p:cNvPr id="12" name="矩形 11">
            <a:hlinkClick r:id="rId30" action="ppaction://hlinksldjump"/>
            <a:extLst>
              <a:ext uri="{FF2B5EF4-FFF2-40B4-BE49-F238E27FC236}">
                <a16:creationId xmlns:a16="http://schemas.microsoft.com/office/drawing/2014/main" id="{68DD6760-48CF-7B1E-1CD9-45745D0C6AD3}"/>
              </a:ext>
            </a:extLst>
          </p:cNvPr>
          <p:cNvSpPr/>
          <p:nvPr>
            <p:custDataLst>
              <p:tags r:id="rId15"/>
            </p:custDataLst>
          </p:nvPr>
        </p:nvSpPr>
        <p:spPr>
          <a:xfrm>
            <a:off x="11170198" y="275284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20</a:t>
            </a:r>
          </a:p>
        </p:txBody>
      </p:sp>
      <p:sp>
        <p:nvSpPr>
          <p:cNvPr id="11" name="矩形 10">
            <a:hlinkClick r:id="rId30" action="ppaction://hlinksldjump"/>
            <a:extLst>
              <a:ext uri="{FF2B5EF4-FFF2-40B4-BE49-F238E27FC236}">
                <a16:creationId xmlns:a16="http://schemas.microsoft.com/office/drawing/2014/main" id="{EAB1BB22-8980-56A1-4929-54EA99358EDF}"/>
              </a:ext>
            </a:extLst>
          </p:cNvPr>
          <p:cNvSpPr/>
          <p:nvPr>
            <p:custDataLst>
              <p:tags r:id="rId16"/>
            </p:custDataLst>
          </p:nvPr>
        </p:nvSpPr>
        <p:spPr>
          <a:xfrm>
            <a:off x="1301810" y="275284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Math Foundation</a:t>
            </a:r>
          </a:p>
        </p:txBody>
      </p:sp>
      <p:sp>
        <p:nvSpPr>
          <p:cNvPr id="10" name="矩形 9">
            <a:hlinkClick r:id="rId30" action="ppaction://hlinksldjump"/>
            <a:extLst>
              <a:ext uri="{FF2B5EF4-FFF2-40B4-BE49-F238E27FC236}">
                <a16:creationId xmlns:a16="http://schemas.microsoft.com/office/drawing/2014/main" id="{24AC800D-0290-02FB-0ECB-32B59BA5C6BF}"/>
              </a:ext>
            </a:extLst>
          </p:cNvPr>
          <p:cNvSpPr/>
          <p:nvPr>
            <p:custDataLst>
              <p:tags r:id="rId17"/>
            </p:custDataLst>
          </p:nvPr>
        </p:nvSpPr>
        <p:spPr>
          <a:xfrm>
            <a:off x="838200" y="275284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3</a:t>
            </a:r>
          </a:p>
        </p:txBody>
      </p:sp>
      <p:sp>
        <p:nvSpPr>
          <p:cNvPr id="9" name="矩形 8">
            <a:hlinkClick r:id="rId31" action="ppaction://hlinksldjump"/>
            <a:extLst>
              <a:ext uri="{FF2B5EF4-FFF2-40B4-BE49-F238E27FC236}">
                <a16:creationId xmlns:a16="http://schemas.microsoft.com/office/drawing/2014/main" id="{53B3A29E-C8D5-6E9E-A66F-F1C7A5F9EE60}"/>
              </a:ext>
            </a:extLst>
          </p:cNvPr>
          <p:cNvSpPr/>
          <p:nvPr>
            <p:custDataLst>
              <p:tags r:id="rId18"/>
            </p:custDataLst>
          </p:nvPr>
        </p:nvSpPr>
        <p:spPr>
          <a:xfrm>
            <a:off x="11170198" y="22892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6</a:t>
            </a:r>
          </a:p>
        </p:txBody>
      </p:sp>
      <p:sp>
        <p:nvSpPr>
          <p:cNvPr id="8" name="矩形 7">
            <a:hlinkClick r:id="rId31" action="ppaction://hlinksldjump"/>
            <a:extLst>
              <a:ext uri="{FF2B5EF4-FFF2-40B4-BE49-F238E27FC236}">
                <a16:creationId xmlns:a16="http://schemas.microsoft.com/office/drawing/2014/main" id="{83D57FA7-4D11-30AF-23EC-DA43EBC66F1E}"/>
              </a:ext>
            </a:extLst>
          </p:cNvPr>
          <p:cNvSpPr/>
          <p:nvPr>
            <p:custDataLst>
              <p:tags r:id="rId19"/>
            </p:custDataLst>
          </p:nvPr>
        </p:nvSpPr>
        <p:spPr>
          <a:xfrm>
            <a:off x="1301810" y="228923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Illustration</a:t>
            </a:r>
          </a:p>
        </p:txBody>
      </p:sp>
      <p:sp>
        <p:nvSpPr>
          <p:cNvPr id="7" name="矩形 6">
            <a:hlinkClick r:id="rId31" action="ppaction://hlinksldjump"/>
            <a:extLst>
              <a:ext uri="{FF2B5EF4-FFF2-40B4-BE49-F238E27FC236}">
                <a16:creationId xmlns:a16="http://schemas.microsoft.com/office/drawing/2014/main" id="{F49314A8-8D96-2028-AB5A-17F8EEEFFC23}"/>
              </a:ext>
            </a:extLst>
          </p:cNvPr>
          <p:cNvSpPr/>
          <p:nvPr>
            <p:custDataLst>
              <p:tags r:id="rId20"/>
            </p:custDataLst>
          </p:nvPr>
        </p:nvSpPr>
        <p:spPr>
          <a:xfrm>
            <a:off x="838200" y="22892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2</a:t>
            </a:r>
          </a:p>
        </p:txBody>
      </p:sp>
      <p:sp>
        <p:nvSpPr>
          <p:cNvPr id="6" name="矩形 5">
            <a:hlinkClick r:id="rId32" action="ppaction://hlinksldjump"/>
            <a:extLst>
              <a:ext uri="{FF2B5EF4-FFF2-40B4-BE49-F238E27FC236}">
                <a16:creationId xmlns:a16="http://schemas.microsoft.com/office/drawing/2014/main" id="{42B6AF72-141D-B464-D329-ABD4BEBE25B5}"/>
              </a:ext>
            </a:extLst>
          </p:cNvPr>
          <p:cNvSpPr/>
          <p:nvPr>
            <p:custDataLst>
              <p:tags r:id="rId21"/>
            </p:custDataLst>
          </p:nvPr>
        </p:nvSpPr>
        <p:spPr>
          <a:xfrm>
            <a:off x="11170198" y="18256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a:t>
            </a:r>
          </a:p>
        </p:txBody>
      </p:sp>
      <p:sp>
        <p:nvSpPr>
          <p:cNvPr id="5" name="矩形 4">
            <a:hlinkClick r:id="rId32" action="ppaction://hlinksldjump"/>
            <a:extLst>
              <a:ext uri="{FF2B5EF4-FFF2-40B4-BE49-F238E27FC236}">
                <a16:creationId xmlns:a16="http://schemas.microsoft.com/office/drawing/2014/main" id="{A02BBA83-2EA1-D4EA-29CC-9ED620E56A2E}"/>
              </a:ext>
            </a:extLst>
          </p:cNvPr>
          <p:cNvSpPr/>
          <p:nvPr>
            <p:custDataLst>
              <p:tags r:id="rId22"/>
            </p:custDataLst>
          </p:nvPr>
        </p:nvSpPr>
        <p:spPr>
          <a:xfrm>
            <a:off x="1301810" y="182562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References</a:t>
            </a:r>
          </a:p>
        </p:txBody>
      </p:sp>
      <p:sp>
        <p:nvSpPr>
          <p:cNvPr id="4" name="矩形 3">
            <a:hlinkClick r:id="rId32" action="ppaction://hlinksldjump"/>
            <a:extLst>
              <a:ext uri="{FF2B5EF4-FFF2-40B4-BE49-F238E27FC236}">
                <a16:creationId xmlns:a16="http://schemas.microsoft.com/office/drawing/2014/main" id="{AFBD25E5-A6E5-FA09-976C-93D7DD553307}"/>
              </a:ext>
            </a:extLst>
          </p:cNvPr>
          <p:cNvSpPr/>
          <p:nvPr>
            <p:custDataLst>
              <p:tags r:id="rId23"/>
            </p:custDataLst>
          </p:nvPr>
        </p:nvSpPr>
        <p:spPr>
          <a:xfrm>
            <a:off x="838200" y="18256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1</a:t>
            </a:r>
          </a:p>
        </p:txBody>
      </p:sp>
      <p:sp>
        <p:nvSpPr>
          <p:cNvPr id="2" name="标题 1">
            <a:extLst>
              <a:ext uri="{FF2B5EF4-FFF2-40B4-BE49-F238E27FC236}">
                <a16:creationId xmlns:a16="http://schemas.microsoft.com/office/drawing/2014/main" id="{720C6AE2-878B-D7D6-5F61-5B78BBDA7EA7}"/>
              </a:ext>
            </a:extLst>
          </p:cNvPr>
          <p:cNvSpPr>
            <a:spLocks noGrp="1"/>
          </p:cNvSpPr>
          <p:nvPr>
            <p:ph type="title"/>
            <p:custDataLst>
              <p:tags r:id="rId24"/>
            </p:custDataLst>
          </p:nvPr>
        </p:nvSpPr>
        <p:spPr/>
        <p:txBody>
          <a:bodyPr/>
          <a:lstStyle/>
          <a:p>
            <a:r>
              <a:rPr lang="en-US"/>
              <a:t>Structure</a:t>
            </a:r>
          </a:p>
        </p:txBody>
      </p:sp>
    </p:spTree>
    <p:custDataLst>
      <p:tags r:id="rId1"/>
    </p:custDataLst>
    <p:extLst>
      <p:ext uri="{BB962C8B-B14F-4D97-AF65-F5344CB8AC3E}">
        <p14:creationId xmlns:p14="http://schemas.microsoft.com/office/powerpoint/2010/main" val="1821202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DCF8227-6923-7117-4AA3-870D54BE5584}"/>
              </a:ext>
            </a:extLst>
          </p:cNvPr>
          <p:cNvGraphicFramePr>
            <a:graphicFrameLocks noChangeAspect="1"/>
          </p:cNvGraphicFramePr>
          <p:nvPr>
            <p:custDataLst>
              <p:tags r:id="rId1"/>
            </p:custDataLst>
            <p:extLst>
              <p:ext uri="{D42A27DB-BD31-4B8C-83A1-F6EECF244321}">
                <p14:modId xmlns:p14="http://schemas.microsoft.com/office/powerpoint/2010/main" val="40964910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文本&#10;&#10;描述已自动生成">
            <a:extLst>
              <a:ext uri="{FF2B5EF4-FFF2-40B4-BE49-F238E27FC236}">
                <a16:creationId xmlns:a16="http://schemas.microsoft.com/office/drawing/2014/main" id="{928DDFEA-B836-EA14-DF01-E16F7F9194E8}"/>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
        <p:nvSpPr>
          <p:cNvPr id="7" name="文本框 6">
            <a:extLst>
              <a:ext uri="{FF2B5EF4-FFF2-40B4-BE49-F238E27FC236}">
                <a16:creationId xmlns:a16="http://schemas.microsoft.com/office/drawing/2014/main" id="{ED8CFDC9-C204-4F6B-47D3-421A17EDEA1C}"/>
              </a:ext>
            </a:extLst>
          </p:cNvPr>
          <p:cNvSpPr txBox="1"/>
          <p:nvPr/>
        </p:nvSpPr>
        <p:spPr>
          <a:xfrm>
            <a:off x="6595300" y="457200"/>
            <a:ext cx="2957513" cy="369332"/>
          </a:xfrm>
          <a:prstGeom prst="rect">
            <a:avLst/>
          </a:prstGeom>
          <a:noFill/>
        </p:spPr>
        <p:txBody>
          <a:bodyPr wrap="square" rtlCol="0">
            <a:spAutoFit/>
          </a:bodyPr>
          <a:lstStyle/>
          <a:p>
            <a:pPr algn="ctr"/>
            <a:r>
              <a:rPr lang="en-US" altLang="zh-CN" b="1" i="0" dirty="0">
                <a:effectLst/>
                <a:latin typeface="suxingme"/>
              </a:rPr>
              <a:t>KAN</a:t>
            </a:r>
            <a:r>
              <a:rPr lang="zh-CN" altLang="en-US" b="1" i="0" dirty="0">
                <a:effectLst/>
                <a:latin typeface="suxingme"/>
              </a:rPr>
              <a:t>有何特别之处？</a:t>
            </a:r>
          </a:p>
        </p:txBody>
      </p:sp>
    </p:spTree>
    <p:extLst>
      <p:ext uri="{BB962C8B-B14F-4D97-AF65-F5344CB8AC3E}">
        <p14:creationId xmlns:p14="http://schemas.microsoft.com/office/powerpoint/2010/main" val="617765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724F05-5D73-1086-34F6-0EB9D070BAC2}"/>
              </a:ext>
            </a:extLst>
          </p:cNvPr>
          <p:cNvGraphicFramePr>
            <a:graphicFrameLocks noChangeAspect="1"/>
          </p:cNvGraphicFramePr>
          <p:nvPr>
            <p:custDataLst>
              <p:tags r:id="rId1"/>
            </p:custDataLst>
            <p:extLst>
              <p:ext uri="{D42A27DB-BD31-4B8C-83A1-F6EECF244321}">
                <p14:modId xmlns:p14="http://schemas.microsoft.com/office/powerpoint/2010/main" val="4109309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文本, 信件&#10;&#10;描述已自动生成">
            <a:extLst>
              <a:ext uri="{FF2B5EF4-FFF2-40B4-BE49-F238E27FC236}">
                <a16:creationId xmlns:a16="http://schemas.microsoft.com/office/drawing/2014/main" id="{A9CA24BB-67D4-61C3-ACD9-5A67CE91D710}"/>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
        <p:nvSpPr>
          <p:cNvPr id="7" name="文本框 6">
            <a:extLst>
              <a:ext uri="{FF2B5EF4-FFF2-40B4-BE49-F238E27FC236}">
                <a16:creationId xmlns:a16="http://schemas.microsoft.com/office/drawing/2014/main" id="{CB207139-5985-C142-E224-6007F50D3C3E}"/>
              </a:ext>
            </a:extLst>
          </p:cNvPr>
          <p:cNvSpPr txBox="1"/>
          <p:nvPr/>
        </p:nvSpPr>
        <p:spPr>
          <a:xfrm>
            <a:off x="7829550" y="314325"/>
            <a:ext cx="3128963" cy="369332"/>
          </a:xfrm>
          <a:prstGeom prst="rect">
            <a:avLst/>
          </a:prstGeom>
          <a:noFill/>
        </p:spPr>
        <p:txBody>
          <a:bodyPr wrap="square" rtlCol="0">
            <a:spAutoFit/>
          </a:bodyPr>
          <a:lstStyle/>
          <a:p>
            <a:pPr algn="ctr"/>
            <a:r>
              <a:rPr lang="en-US" altLang="zh-CN" b="1" i="0" dirty="0">
                <a:effectLst/>
                <a:latin typeface="suxingme"/>
              </a:rPr>
              <a:t>KAN</a:t>
            </a:r>
            <a:r>
              <a:rPr lang="zh-CN" altLang="en-US" b="1" i="0" dirty="0">
                <a:effectLst/>
                <a:latin typeface="suxingme"/>
              </a:rPr>
              <a:t>的能力边界在哪里？</a:t>
            </a:r>
          </a:p>
        </p:txBody>
      </p:sp>
    </p:spTree>
    <p:extLst>
      <p:ext uri="{BB962C8B-B14F-4D97-AF65-F5344CB8AC3E}">
        <p14:creationId xmlns:p14="http://schemas.microsoft.com/office/powerpoint/2010/main" val="1776480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838A032-F7F4-4876-9C23-5BD6E938E396}"/>
              </a:ext>
            </a:extLst>
          </p:cNvPr>
          <p:cNvGraphicFramePr>
            <a:graphicFrameLocks noChangeAspect="1"/>
          </p:cNvGraphicFramePr>
          <p:nvPr>
            <p:custDataLst>
              <p:tags r:id="rId1"/>
            </p:custDataLst>
            <p:extLst>
              <p:ext uri="{D42A27DB-BD31-4B8C-83A1-F6EECF244321}">
                <p14:modId xmlns:p14="http://schemas.microsoft.com/office/powerpoint/2010/main" val="36213932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文本&#10;&#10;描述已自动生成">
            <a:extLst>
              <a:ext uri="{FF2B5EF4-FFF2-40B4-BE49-F238E27FC236}">
                <a16:creationId xmlns:a16="http://schemas.microsoft.com/office/drawing/2014/main" id="{A7896DED-EF2C-50E5-BFC2-A037D061DE3D}"/>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
        <p:nvSpPr>
          <p:cNvPr id="7" name="文本框 6">
            <a:extLst>
              <a:ext uri="{FF2B5EF4-FFF2-40B4-BE49-F238E27FC236}">
                <a16:creationId xmlns:a16="http://schemas.microsoft.com/office/drawing/2014/main" id="{966D386A-6266-E5C7-953A-B048DDF6FE2E}"/>
              </a:ext>
            </a:extLst>
          </p:cNvPr>
          <p:cNvSpPr txBox="1"/>
          <p:nvPr/>
        </p:nvSpPr>
        <p:spPr>
          <a:xfrm>
            <a:off x="7586663" y="441200"/>
            <a:ext cx="2643187" cy="369332"/>
          </a:xfrm>
          <a:prstGeom prst="rect">
            <a:avLst/>
          </a:prstGeom>
          <a:noFill/>
        </p:spPr>
        <p:txBody>
          <a:bodyPr wrap="square" rtlCol="0">
            <a:spAutoFit/>
          </a:bodyPr>
          <a:lstStyle/>
          <a:p>
            <a:pPr algn="ctr"/>
            <a:r>
              <a:rPr lang="zh-CN" altLang="en-US" b="1" i="0" dirty="0">
                <a:effectLst/>
                <a:latin typeface="suxingme"/>
              </a:rPr>
              <a:t>符号主义与连接主义</a:t>
            </a:r>
          </a:p>
        </p:txBody>
      </p:sp>
    </p:spTree>
    <p:extLst>
      <p:ext uri="{BB962C8B-B14F-4D97-AF65-F5344CB8AC3E}">
        <p14:creationId xmlns:p14="http://schemas.microsoft.com/office/powerpoint/2010/main" val="256213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a:hlinkClick r:id="rId27" action="ppaction://hlinksldjump"/>
            <a:extLst>
              <a:ext uri="{FF2B5EF4-FFF2-40B4-BE49-F238E27FC236}">
                <a16:creationId xmlns:a16="http://schemas.microsoft.com/office/drawing/2014/main" id="{8A769050-311C-2BFE-B280-1394702F5668}"/>
              </a:ext>
            </a:extLst>
          </p:cNvPr>
          <p:cNvSpPr/>
          <p:nvPr>
            <p:custDataLst>
              <p:tags r:id="rId2"/>
            </p:custDataLst>
          </p:nvPr>
        </p:nvSpPr>
        <p:spPr>
          <a:xfrm>
            <a:off x="11170198" y="460728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56</a:t>
            </a:r>
          </a:p>
        </p:txBody>
      </p:sp>
      <p:sp>
        <p:nvSpPr>
          <p:cNvPr id="57" name="矩形 56">
            <a:hlinkClick r:id="rId27" action="ppaction://hlinksldjump"/>
            <a:extLst>
              <a:ext uri="{FF2B5EF4-FFF2-40B4-BE49-F238E27FC236}">
                <a16:creationId xmlns:a16="http://schemas.microsoft.com/office/drawing/2014/main" id="{4226A311-AC9A-F408-05CE-E759CAA7E32F}"/>
              </a:ext>
            </a:extLst>
          </p:cNvPr>
          <p:cNvSpPr/>
          <p:nvPr>
            <p:custDataLst>
              <p:tags r:id="rId3"/>
            </p:custDataLst>
          </p:nvPr>
        </p:nvSpPr>
        <p:spPr>
          <a:xfrm>
            <a:off x="1301810" y="4607285"/>
            <a:ext cx="42591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Discussion</a:t>
            </a:r>
          </a:p>
        </p:txBody>
      </p:sp>
      <p:sp>
        <p:nvSpPr>
          <p:cNvPr id="56" name="矩形 55">
            <a:hlinkClick r:id="rId27" action="ppaction://hlinksldjump"/>
            <a:extLst>
              <a:ext uri="{FF2B5EF4-FFF2-40B4-BE49-F238E27FC236}">
                <a16:creationId xmlns:a16="http://schemas.microsoft.com/office/drawing/2014/main" id="{3A9D5C54-A856-3DE3-6FD1-0B937CF3407F}"/>
              </a:ext>
            </a:extLst>
          </p:cNvPr>
          <p:cNvSpPr/>
          <p:nvPr>
            <p:custDataLst>
              <p:tags r:id="rId4"/>
            </p:custDataLst>
          </p:nvPr>
        </p:nvSpPr>
        <p:spPr>
          <a:xfrm>
            <a:off x="838200" y="460728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7</a:t>
            </a:r>
          </a:p>
        </p:txBody>
      </p:sp>
      <p:sp>
        <p:nvSpPr>
          <p:cNvPr id="55" name="矩形 54">
            <a:hlinkClick r:id="rId28" action="ppaction://hlinksldjump"/>
            <a:extLst>
              <a:ext uri="{FF2B5EF4-FFF2-40B4-BE49-F238E27FC236}">
                <a16:creationId xmlns:a16="http://schemas.microsoft.com/office/drawing/2014/main" id="{B74CB7AF-206E-0D29-7F1C-A38D1295F18C}"/>
              </a:ext>
            </a:extLst>
          </p:cNvPr>
          <p:cNvSpPr/>
          <p:nvPr>
            <p:custDataLst>
              <p:tags r:id="rId5"/>
            </p:custDataLst>
          </p:nvPr>
        </p:nvSpPr>
        <p:spPr>
          <a:xfrm>
            <a:off x="11170198" y="4143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47</a:t>
            </a:r>
          </a:p>
        </p:txBody>
      </p:sp>
      <p:sp>
        <p:nvSpPr>
          <p:cNvPr id="54" name="矩形 53">
            <a:hlinkClick r:id="rId28" action="ppaction://hlinksldjump"/>
            <a:extLst>
              <a:ext uri="{FF2B5EF4-FFF2-40B4-BE49-F238E27FC236}">
                <a16:creationId xmlns:a16="http://schemas.microsoft.com/office/drawing/2014/main" id="{9DCB575F-6DFE-7CBE-BC81-104FAB04D37A}"/>
              </a:ext>
            </a:extLst>
          </p:cNvPr>
          <p:cNvSpPr/>
          <p:nvPr>
            <p:custDataLst>
              <p:tags r:id="rId6"/>
            </p:custDataLst>
          </p:nvPr>
        </p:nvSpPr>
        <p:spPr>
          <a:xfrm>
            <a:off x="1301810" y="414367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Interpretability: KAN for scientific discoveries</a:t>
            </a:r>
          </a:p>
        </p:txBody>
      </p:sp>
      <p:sp>
        <p:nvSpPr>
          <p:cNvPr id="53" name="矩形 52">
            <a:hlinkClick r:id="rId28" action="ppaction://hlinksldjump"/>
            <a:extLst>
              <a:ext uri="{FF2B5EF4-FFF2-40B4-BE49-F238E27FC236}">
                <a16:creationId xmlns:a16="http://schemas.microsoft.com/office/drawing/2014/main" id="{100CAA68-D42C-AD69-72D8-CA06684BC65E}"/>
              </a:ext>
            </a:extLst>
          </p:cNvPr>
          <p:cNvSpPr/>
          <p:nvPr>
            <p:custDataLst>
              <p:tags r:id="rId7"/>
            </p:custDataLst>
          </p:nvPr>
        </p:nvSpPr>
        <p:spPr>
          <a:xfrm>
            <a:off x="838200" y="4143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6</a:t>
            </a:r>
          </a:p>
        </p:txBody>
      </p:sp>
      <p:sp>
        <p:nvSpPr>
          <p:cNvPr id="52" name="矩形 51">
            <a:hlinkClick r:id="rId29" action="ppaction://hlinksldjump"/>
            <a:extLst>
              <a:ext uri="{FF2B5EF4-FFF2-40B4-BE49-F238E27FC236}">
                <a16:creationId xmlns:a16="http://schemas.microsoft.com/office/drawing/2014/main" id="{DD49A5A2-05B9-24D2-6EA8-13F8B5825720}"/>
              </a:ext>
            </a:extLst>
          </p:cNvPr>
          <p:cNvSpPr/>
          <p:nvPr>
            <p:custDataLst>
              <p:tags r:id="rId8"/>
            </p:custDataLst>
          </p:nvPr>
        </p:nvSpPr>
        <p:spPr>
          <a:xfrm>
            <a:off x="11170198" y="368006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40</a:t>
            </a:r>
          </a:p>
        </p:txBody>
      </p:sp>
      <p:sp>
        <p:nvSpPr>
          <p:cNvPr id="51" name="矩形 50">
            <a:hlinkClick r:id="rId29" action="ppaction://hlinksldjump"/>
            <a:extLst>
              <a:ext uri="{FF2B5EF4-FFF2-40B4-BE49-F238E27FC236}">
                <a16:creationId xmlns:a16="http://schemas.microsoft.com/office/drawing/2014/main" id="{D8B90484-BF1E-60D0-BBD0-ED6E71D5317F}"/>
              </a:ext>
            </a:extLst>
          </p:cNvPr>
          <p:cNvSpPr/>
          <p:nvPr>
            <p:custDataLst>
              <p:tags r:id="rId9"/>
            </p:custDataLst>
          </p:nvPr>
        </p:nvSpPr>
        <p:spPr>
          <a:xfrm>
            <a:off x="1301810" y="368006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Accuracy: scaling properties of KAN</a:t>
            </a:r>
          </a:p>
        </p:txBody>
      </p:sp>
      <p:sp>
        <p:nvSpPr>
          <p:cNvPr id="50" name="矩形 49">
            <a:hlinkClick r:id="rId29" action="ppaction://hlinksldjump"/>
            <a:extLst>
              <a:ext uri="{FF2B5EF4-FFF2-40B4-BE49-F238E27FC236}">
                <a16:creationId xmlns:a16="http://schemas.microsoft.com/office/drawing/2014/main" id="{FFD45E0D-397C-1F98-6CF2-D479B0D8A9FF}"/>
              </a:ext>
            </a:extLst>
          </p:cNvPr>
          <p:cNvSpPr/>
          <p:nvPr>
            <p:custDataLst>
              <p:tags r:id="rId10"/>
            </p:custDataLst>
          </p:nvPr>
        </p:nvSpPr>
        <p:spPr>
          <a:xfrm>
            <a:off x="838200" y="368006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5</a:t>
            </a:r>
          </a:p>
        </p:txBody>
      </p:sp>
      <p:sp>
        <p:nvSpPr>
          <p:cNvPr id="49" name="矩形 48">
            <a:hlinkClick r:id="rId30" action="ppaction://hlinksldjump"/>
            <a:extLst>
              <a:ext uri="{FF2B5EF4-FFF2-40B4-BE49-F238E27FC236}">
                <a16:creationId xmlns:a16="http://schemas.microsoft.com/office/drawing/2014/main" id="{2E6808A5-97D6-FB0F-4F15-F15F32775784}"/>
              </a:ext>
            </a:extLst>
          </p:cNvPr>
          <p:cNvSpPr/>
          <p:nvPr>
            <p:custDataLst>
              <p:tags r:id="rId11"/>
            </p:custDataLst>
          </p:nvPr>
        </p:nvSpPr>
        <p:spPr>
          <a:xfrm>
            <a:off x="11170198" y="321645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28</a:t>
            </a:r>
          </a:p>
        </p:txBody>
      </p:sp>
      <p:sp>
        <p:nvSpPr>
          <p:cNvPr id="48" name="矩形 47">
            <a:hlinkClick r:id="rId30" action="ppaction://hlinksldjump"/>
            <a:extLst>
              <a:ext uri="{FF2B5EF4-FFF2-40B4-BE49-F238E27FC236}">
                <a16:creationId xmlns:a16="http://schemas.microsoft.com/office/drawing/2014/main" id="{906C3B36-21DA-2F4E-00AA-9DD41A86B8EF}"/>
              </a:ext>
            </a:extLst>
          </p:cNvPr>
          <p:cNvSpPr/>
          <p:nvPr>
            <p:custDataLst>
              <p:tags r:id="rId12"/>
            </p:custDataLst>
          </p:nvPr>
        </p:nvSpPr>
        <p:spPr>
          <a:xfrm>
            <a:off x="1301810" y="321645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Algorithmic Implementation</a:t>
            </a:r>
          </a:p>
        </p:txBody>
      </p:sp>
      <p:sp>
        <p:nvSpPr>
          <p:cNvPr id="47" name="矩形 46">
            <a:hlinkClick r:id="rId30" action="ppaction://hlinksldjump"/>
            <a:extLst>
              <a:ext uri="{FF2B5EF4-FFF2-40B4-BE49-F238E27FC236}">
                <a16:creationId xmlns:a16="http://schemas.microsoft.com/office/drawing/2014/main" id="{008AC67D-880C-B77D-C7D6-481D1566D01E}"/>
              </a:ext>
            </a:extLst>
          </p:cNvPr>
          <p:cNvSpPr/>
          <p:nvPr>
            <p:custDataLst>
              <p:tags r:id="rId13"/>
            </p:custDataLst>
          </p:nvPr>
        </p:nvSpPr>
        <p:spPr>
          <a:xfrm>
            <a:off x="838200" y="321645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4</a:t>
            </a:r>
          </a:p>
        </p:txBody>
      </p:sp>
      <p:sp>
        <p:nvSpPr>
          <p:cNvPr id="46" name="矩形 45">
            <a:hlinkClick r:id="rId31" action="ppaction://hlinksldjump"/>
            <a:extLst>
              <a:ext uri="{FF2B5EF4-FFF2-40B4-BE49-F238E27FC236}">
                <a16:creationId xmlns:a16="http://schemas.microsoft.com/office/drawing/2014/main" id="{4480DDDD-C7BA-B96F-CF10-2E3801BEE00C}"/>
              </a:ext>
            </a:extLst>
          </p:cNvPr>
          <p:cNvSpPr/>
          <p:nvPr>
            <p:custDataLst>
              <p:tags r:id="rId14"/>
            </p:custDataLst>
          </p:nvPr>
        </p:nvSpPr>
        <p:spPr>
          <a:xfrm>
            <a:off x="11170198" y="275284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20</a:t>
            </a:r>
          </a:p>
        </p:txBody>
      </p:sp>
      <p:sp>
        <p:nvSpPr>
          <p:cNvPr id="45" name="矩形 44">
            <a:hlinkClick r:id="rId31" action="ppaction://hlinksldjump"/>
            <a:extLst>
              <a:ext uri="{FF2B5EF4-FFF2-40B4-BE49-F238E27FC236}">
                <a16:creationId xmlns:a16="http://schemas.microsoft.com/office/drawing/2014/main" id="{36948553-E09C-B093-0740-944942B52758}"/>
              </a:ext>
            </a:extLst>
          </p:cNvPr>
          <p:cNvSpPr/>
          <p:nvPr>
            <p:custDataLst>
              <p:tags r:id="rId15"/>
            </p:custDataLst>
          </p:nvPr>
        </p:nvSpPr>
        <p:spPr>
          <a:xfrm>
            <a:off x="1301810" y="275284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Math Foundation</a:t>
            </a:r>
          </a:p>
        </p:txBody>
      </p:sp>
      <p:sp>
        <p:nvSpPr>
          <p:cNvPr id="44" name="矩形 43">
            <a:hlinkClick r:id="rId31" action="ppaction://hlinksldjump"/>
            <a:extLst>
              <a:ext uri="{FF2B5EF4-FFF2-40B4-BE49-F238E27FC236}">
                <a16:creationId xmlns:a16="http://schemas.microsoft.com/office/drawing/2014/main" id="{4940AA23-F709-CFDD-162E-801655703A35}"/>
              </a:ext>
            </a:extLst>
          </p:cNvPr>
          <p:cNvSpPr/>
          <p:nvPr>
            <p:custDataLst>
              <p:tags r:id="rId16"/>
            </p:custDataLst>
          </p:nvPr>
        </p:nvSpPr>
        <p:spPr>
          <a:xfrm>
            <a:off x="838200" y="275284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3</a:t>
            </a:r>
          </a:p>
        </p:txBody>
      </p:sp>
      <p:sp>
        <p:nvSpPr>
          <p:cNvPr id="43" name="矩形 42">
            <a:extLst>
              <a:ext uri="{FF2B5EF4-FFF2-40B4-BE49-F238E27FC236}">
                <a16:creationId xmlns:a16="http://schemas.microsoft.com/office/drawing/2014/main" id="{6D2E3FF1-74E2-15D2-7302-05442E54EDC9}"/>
              </a:ext>
            </a:extLst>
          </p:cNvPr>
          <p:cNvSpPr/>
          <p:nvPr>
            <p:custDataLst>
              <p:tags r:id="rId17"/>
            </p:custDataLst>
          </p:nvPr>
        </p:nvSpPr>
        <p:spPr>
          <a:xfrm>
            <a:off x="1301810" y="2289235"/>
            <a:ext cx="10051990"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a typeface="等线" panose="02010600030101010101" pitchFamily="2" charset="-122"/>
            </a:endParaRPr>
          </a:p>
        </p:txBody>
      </p:sp>
      <p:sp>
        <p:nvSpPr>
          <p:cNvPr id="42" name="矩形 41">
            <a:hlinkClick r:id="rId32" action="ppaction://hlinksldjump"/>
            <a:extLst>
              <a:ext uri="{FF2B5EF4-FFF2-40B4-BE49-F238E27FC236}">
                <a16:creationId xmlns:a16="http://schemas.microsoft.com/office/drawing/2014/main" id="{F4D138DC-0363-ECA9-26B9-263A361FCE70}"/>
              </a:ext>
            </a:extLst>
          </p:cNvPr>
          <p:cNvSpPr/>
          <p:nvPr>
            <p:custDataLst>
              <p:tags r:id="rId18"/>
            </p:custDataLst>
          </p:nvPr>
        </p:nvSpPr>
        <p:spPr>
          <a:xfrm>
            <a:off x="11170198" y="22892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6</a:t>
            </a:r>
          </a:p>
        </p:txBody>
      </p:sp>
      <p:sp>
        <p:nvSpPr>
          <p:cNvPr id="41" name="矩形 40">
            <a:hlinkClick r:id="rId32" action="ppaction://hlinksldjump"/>
            <a:extLst>
              <a:ext uri="{FF2B5EF4-FFF2-40B4-BE49-F238E27FC236}">
                <a16:creationId xmlns:a16="http://schemas.microsoft.com/office/drawing/2014/main" id="{91EAAAF8-EEE3-95EF-BF72-6E90B2E7DF57}"/>
              </a:ext>
            </a:extLst>
          </p:cNvPr>
          <p:cNvSpPr/>
          <p:nvPr>
            <p:custDataLst>
              <p:tags r:id="rId19"/>
            </p:custDataLst>
          </p:nvPr>
        </p:nvSpPr>
        <p:spPr>
          <a:xfrm>
            <a:off x="1301810" y="228923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Illustration</a:t>
            </a:r>
          </a:p>
        </p:txBody>
      </p:sp>
      <p:sp>
        <p:nvSpPr>
          <p:cNvPr id="40" name="矩形 39">
            <a:hlinkClick r:id="rId32" action="ppaction://hlinksldjump"/>
            <a:extLst>
              <a:ext uri="{FF2B5EF4-FFF2-40B4-BE49-F238E27FC236}">
                <a16:creationId xmlns:a16="http://schemas.microsoft.com/office/drawing/2014/main" id="{8D7988BD-33E6-1BE1-058A-FD336F73A609}"/>
              </a:ext>
            </a:extLst>
          </p:cNvPr>
          <p:cNvSpPr/>
          <p:nvPr>
            <p:custDataLst>
              <p:tags r:id="rId20"/>
            </p:custDataLst>
          </p:nvPr>
        </p:nvSpPr>
        <p:spPr>
          <a:xfrm>
            <a:off x="838200" y="22892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2</a:t>
            </a:r>
          </a:p>
        </p:txBody>
      </p:sp>
      <p:sp>
        <p:nvSpPr>
          <p:cNvPr id="39" name="矩形 38">
            <a:hlinkClick r:id="rId33" action="ppaction://hlinksldjump"/>
            <a:extLst>
              <a:ext uri="{FF2B5EF4-FFF2-40B4-BE49-F238E27FC236}">
                <a16:creationId xmlns:a16="http://schemas.microsoft.com/office/drawing/2014/main" id="{9ACC04E6-67A2-6C7B-9D4E-2CE4D075CCD0}"/>
              </a:ext>
            </a:extLst>
          </p:cNvPr>
          <p:cNvSpPr/>
          <p:nvPr>
            <p:custDataLst>
              <p:tags r:id="rId21"/>
            </p:custDataLst>
          </p:nvPr>
        </p:nvSpPr>
        <p:spPr>
          <a:xfrm>
            <a:off x="11170198" y="18256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ea typeface="等线" panose="02010600030101010101" pitchFamily="2" charset="-122"/>
              </a:rPr>
              <a:t>4</a:t>
            </a:r>
          </a:p>
        </p:txBody>
      </p:sp>
      <p:sp>
        <p:nvSpPr>
          <p:cNvPr id="38" name="矩形 37">
            <a:hlinkClick r:id="rId33" action="ppaction://hlinksldjump"/>
            <a:extLst>
              <a:ext uri="{FF2B5EF4-FFF2-40B4-BE49-F238E27FC236}">
                <a16:creationId xmlns:a16="http://schemas.microsoft.com/office/drawing/2014/main" id="{B34345B4-478D-69CA-2F7D-E82A72515A3D}"/>
              </a:ext>
            </a:extLst>
          </p:cNvPr>
          <p:cNvSpPr/>
          <p:nvPr>
            <p:custDataLst>
              <p:tags r:id="rId22"/>
            </p:custDataLst>
          </p:nvPr>
        </p:nvSpPr>
        <p:spPr>
          <a:xfrm>
            <a:off x="1301810" y="1825625"/>
            <a:ext cx="42591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ea typeface="等线" panose="02010600030101010101" pitchFamily="2" charset="-122"/>
              </a:rPr>
              <a:t>References</a:t>
            </a:r>
          </a:p>
        </p:txBody>
      </p:sp>
      <p:sp>
        <p:nvSpPr>
          <p:cNvPr id="37" name="矩形 36">
            <a:hlinkClick r:id="rId33" action="ppaction://hlinksldjump"/>
            <a:extLst>
              <a:ext uri="{FF2B5EF4-FFF2-40B4-BE49-F238E27FC236}">
                <a16:creationId xmlns:a16="http://schemas.microsoft.com/office/drawing/2014/main" id="{13CA79C9-500E-D58F-6A37-1559C2A32DCD}"/>
              </a:ext>
            </a:extLst>
          </p:cNvPr>
          <p:cNvSpPr/>
          <p:nvPr>
            <p:custDataLst>
              <p:tags r:id="rId23"/>
            </p:custDataLst>
          </p:nvPr>
        </p:nvSpPr>
        <p:spPr>
          <a:xfrm>
            <a:off x="838200" y="18256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ea typeface="等线" panose="02010600030101010101" pitchFamily="2" charset="-122"/>
              </a:rPr>
              <a:t>1</a:t>
            </a:r>
          </a:p>
        </p:txBody>
      </p:sp>
      <p:sp>
        <p:nvSpPr>
          <p:cNvPr id="35" name="标题 34">
            <a:extLst>
              <a:ext uri="{FF2B5EF4-FFF2-40B4-BE49-F238E27FC236}">
                <a16:creationId xmlns:a16="http://schemas.microsoft.com/office/drawing/2014/main" id="{7BE1BAB9-4DB7-15F9-B8EF-1017FBB4C4DF}"/>
              </a:ext>
            </a:extLst>
          </p:cNvPr>
          <p:cNvSpPr>
            <a:spLocks noGrp="1"/>
          </p:cNvSpPr>
          <p:nvPr>
            <p:ph type="title"/>
            <p:custDataLst>
              <p:tags r:id="rId24"/>
            </p:custDataLst>
          </p:nvPr>
        </p:nvSpPr>
        <p:spPr/>
        <p:txBody>
          <a:bodyPr vert="horz"/>
          <a:lstStyle/>
          <a:p>
            <a:r>
              <a:rPr lang="en-US"/>
              <a:t>Structure</a:t>
            </a:r>
          </a:p>
        </p:txBody>
      </p:sp>
      <p:graphicFrame>
        <p:nvGraphicFramePr>
          <p:cNvPr id="19" name="think-cell data - do not delete" hidden="1">
            <a:extLst>
              <a:ext uri="{FF2B5EF4-FFF2-40B4-BE49-F238E27FC236}">
                <a16:creationId xmlns:a16="http://schemas.microsoft.com/office/drawing/2014/main" id="{D8A26D00-7B2A-DF83-EFDB-5E502E711269}"/>
              </a:ext>
            </a:extLst>
          </p:cNvPr>
          <p:cNvGraphicFramePr>
            <a:graphicFrameLocks noChangeAspect="1"/>
          </p:cNvGraphicFramePr>
          <p:nvPr>
            <p:custDataLst>
              <p:tags r:id="rId25"/>
            </p:custDataLst>
            <p:extLst>
              <p:ext uri="{D42A27DB-BD31-4B8C-83A1-F6EECF244321}">
                <p14:modId xmlns:p14="http://schemas.microsoft.com/office/powerpoint/2010/main" val="343247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325" imgH="323" progId="TCLayout.ActiveDocument.1">
                  <p:embed/>
                </p:oleObj>
              </mc:Choice>
              <mc:Fallback>
                <p:oleObj name="think-cell 幻灯片" r:id="rId34" imgW="325" imgH="323"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02874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8010C8C-EE6F-6897-217E-6CFB22B54C79}"/>
              </a:ext>
            </a:extLst>
          </p:cNvPr>
          <p:cNvGraphicFramePr>
            <a:graphicFrameLocks noChangeAspect="1"/>
          </p:cNvGraphicFramePr>
          <p:nvPr>
            <p:custDataLst>
              <p:tags r:id="rId1"/>
            </p:custDataLst>
            <p:extLst>
              <p:ext uri="{D42A27DB-BD31-4B8C-83A1-F6EECF244321}">
                <p14:modId xmlns:p14="http://schemas.microsoft.com/office/powerpoint/2010/main" val="176909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a:extLst>
              <a:ext uri="{FF2B5EF4-FFF2-40B4-BE49-F238E27FC236}">
                <a16:creationId xmlns:a16="http://schemas.microsoft.com/office/drawing/2014/main" id="{CAC6C43C-9189-8082-356C-DE66AF9F24DA}"/>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
        <p:nvSpPr>
          <p:cNvPr id="7" name="文本框 6">
            <a:extLst>
              <a:ext uri="{FF2B5EF4-FFF2-40B4-BE49-F238E27FC236}">
                <a16:creationId xmlns:a16="http://schemas.microsoft.com/office/drawing/2014/main" id="{5B0AD597-AC0A-718B-2D39-35A7CA104A05}"/>
              </a:ext>
            </a:extLst>
          </p:cNvPr>
          <p:cNvSpPr txBox="1"/>
          <p:nvPr/>
        </p:nvSpPr>
        <p:spPr>
          <a:xfrm>
            <a:off x="7186613" y="600075"/>
            <a:ext cx="4457700" cy="369332"/>
          </a:xfrm>
          <a:prstGeom prst="rect">
            <a:avLst/>
          </a:prstGeom>
          <a:noFill/>
        </p:spPr>
        <p:txBody>
          <a:bodyPr wrap="square" rtlCol="0">
            <a:spAutoFit/>
          </a:bodyPr>
          <a:lstStyle/>
          <a:p>
            <a:pPr algn="ctr"/>
            <a:r>
              <a:rPr lang="en-US" altLang="zh-CN" b="1" i="0" dirty="0">
                <a:effectLst/>
                <a:latin typeface="suxingme"/>
              </a:rPr>
              <a:t>KAN vs. MLP </a:t>
            </a:r>
            <a:r>
              <a:rPr lang="zh-CN" altLang="en-US" b="1" i="0" dirty="0">
                <a:effectLst/>
                <a:latin typeface="suxingme"/>
              </a:rPr>
              <a:t>是还原论相对于整体论？</a:t>
            </a:r>
          </a:p>
        </p:txBody>
      </p:sp>
    </p:spTree>
    <p:extLst>
      <p:ext uri="{BB962C8B-B14F-4D97-AF65-F5344CB8AC3E}">
        <p14:creationId xmlns:p14="http://schemas.microsoft.com/office/powerpoint/2010/main" val="2872775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5DD5477-0159-B053-04C7-D5335B523882}"/>
              </a:ext>
            </a:extLst>
          </p:cNvPr>
          <p:cNvGraphicFramePr>
            <a:graphicFrameLocks noChangeAspect="1"/>
          </p:cNvGraphicFramePr>
          <p:nvPr>
            <p:custDataLst>
              <p:tags r:id="rId1"/>
            </p:custDataLst>
            <p:extLst>
              <p:ext uri="{D42A27DB-BD31-4B8C-83A1-F6EECF244321}">
                <p14:modId xmlns:p14="http://schemas.microsoft.com/office/powerpoint/2010/main" val="753321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示&#10;&#10;描述已自动生成">
            <a:extLst>
              <a:ext uri="{FF2B5EF4-FFF2-40B4-BE49-F238E27FC236}">
                <a16:creationId xmlns:a16="http://schemas.microsoft.com/office/drawing/2014/main" id="{23A60FAF-4383-7B0D-C11E-DF82211625EE}"/>
              </a:ext>
            </a:extLst>
          </p:cNvPr>
          <p:cNvPicPr>
            <a:picLocks noGrp="1" noChangeAspect="1"/>
          </p:cNvPicPr>
          <p:nvPr>
            <p:ph idx="1"/>
          </p:nvPr>
        </p:nvPicPr>
        <p:blipFill rotWithShape="1">
          <a:blip r:embed="rId6"/>
          <a:srcRect b="19"/>
          <a:stretch/>
        </p:blipFill>
        <p:spPr>
          <a:xfrm>
            <a:off x="20" y="1282"/>
            <a:ext cx="12191980" cy="6856718"/>
          </a:xfrm>
          <a:prstGeom prst="rect">
            <a:avLst/>
          </a:prstGeom>
        </p:spPr>
      </p:pic>
    </p:spTree>
    <p:extLst>
      <p:ext uri="{BB962C8B-B14F-4D97-AF65-F5344CB8AC3E}">
        <p14:creationId xmlns:p14="http://schemas.microsoft.com/office/powerpoint/2010/main" val="207353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1173EC3-9342-F933-3203-B53A21BF1E97}"/>
              </a:ext>
            </a:extLst>
          </p:cNvPr>
          <p:cNvGraphicFramePr>
            <a:graphicFrameLocks noChangeAspect="1"/>
          </p:cNvGraphicFramePr>
          <p:nvPr>
            <p:custDataLst>
              <p:tags r:id="rId1"/>
            </p:custDataLst>
            <p:extLst>
              <p:ext uri="{D42A27DB-BD31-4B8C-83A1-F6EECF244321}">
                <p14:modId xmlns:p14="http://schemas.microsoft.com/office/powerpoint/2010/main" val="4867969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形用户界面, 文本, 应用程序, 电子邮件&#10;&#10;描述已自动生成">
            <a:extLst>
              <a:ext uri="{FF2B5EF4-FFF2-40B4-BE49-F238E27FC236}">
                <a16:creationId xmlns:a16="http://schemas.microsoft.com/office/drawing/2014/main" id="{F0349CE3-F7C9-AA19-9979-5972DC9553E5}"/>
              </a:ext>
            </a:extLst>
          </p:cNvPr>
          <p:cNvPicPr>
            <a:picLocks noGrp="1" noChangeAspect="1"/>
          </p:cNvPicPr>
          <p:nvPr>
            <p:ph idx="1"/>
          </p:nvPr>
        </p:nvPicPr>
        <p:blipFill rotWithShape="1">
          <a:blip r:embed="rId5"/>
          <a:srcRect b="19"/>
          <a:stretch/>
        </p:blipFill>
        <p:spPr>
          <a:xfrm>
            <a:off x="20" y="1282"/>
            <a:ext cx="12191980" cy="6856718"/>
          </a:xfrm>
          <a:prstGeom prst="rect">
            <a:avLst/>
          </a:prstGeom>
        </p:spPr>
      </p:pic>
    </p:spTree>
    <p:extLst>
      <p:ext uri="{BB962C8B-B14F-4D97-AF65-F5344CB8AC3E}">
        <p14:creationId xmlns:p14="http://schemas.microsoft.com/office/powerpoint/2010/main" val="598934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49C8EA4-9A63-5B0D-F634-D16C39018DAD}"/>
              </a:ext>
            </a:extLst>
          </p:cNvPr>
          <p:cNvGraphicFramePr>
            <a:graphicFrameLocks noChangeAspect="1"/>
          </p:cNvGraphicFramePr>
          <p:nvPr>
            <p:custDataLst>
              <p:tags r:id="rId1"/>
            </p:custDataLst>
            <p:extLst>
              <p:ext uri="{D42A27DB-BD31-4B8C-83A1-F6EECF244321}">
                <p14:modId xmlns:p14="http://schemas.microsoft.com/office/powerpoint/2010/main" val="3511743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内容占位符 2">
            <a:extLst>
              <a:ext uri="{FF2B5EF4-FFF2-40B4-BE49-F238E27FC236}">
                <a16:creationId xmlns:a16="http://schemas.microsoft.com/office/drawing/2014/main" id="{4AF6F04C-ACE5-6606-E6DC-C726EC4AF92A}"/>
              </a:ext>
            </a:extLst>
          </p:cNvPr>
          <p:cNvSpPr>
            <a:spLocks noGrp="1"/>
          </p:cNvSpPr>
          <p:nvPr>
            <p:ph idx="1"/>
          </p:nvPr>
        </p:nvSpPr>
        <p:spPr>
          <a:xfrm>
            <a:off x="1281113" y="314324"/>
            <a:ext cx="10515600" cy="6229351"/>
          </a:xfrm>
        </p:spPr>
        <p:txBody>
          <a:bodyPr>
            <a:noAutofit/>
          </a:bodyPr>
          <a:lstStyle/>
          <a:p>
            <a:pPr>
              <a:lnSpc>
                <a:spcPct val="120000"/>
              </a:lnSpc>
            </a:pPr>
            <a:r>
              <a:rPr lang="zh-CN" altLang="en-US" sz="2000" dirty="0">
                <a:solidFill>
                  <a:srgbClr val="3F3F3F"/>
                </a:solidFill>
                <a:effectLst/>
              </a:rPr>
              <a:t>这项研究的发现其实是一个较长的故事。最初的想法产生在大约两三年前，目标是提高科学的可解释性，并尝试进行符号回归。那时，我们在自然神经网络的框架下进行思考，希望使节点上的激活函数变得可学习。初步实验显示，这种方法对于极其简单的例子是有效的，但对于稍微复杂一点的例子就无法应对。有兴趣的朋友可以查看附录中名为“</a:t>
            </a:r>
            <a:r>
              <a:rPr lang="en-US" altLang="zh-CN" sz="2000" dirty="0">
                <a:solidFill>
                  <a:srgbClr val="3F3F3F"/>
                </a:solidFill>
                <a:effectLst/>
              </a:rPr>
              <a:t>learnable activation networks”</a:t>
            </a:r>
            <a:r>
              <a:rPr lang="zh-CN" altLang="en-US" sz="2000" dirty="0">
                <a:solidFill>
                  <a:srgbClr val="3F3F3F"/>
                </a:solidFill>
                <a:effectLst/>
              </a:rPr>
              <a:t>的相关实验。</a:t>
            </a:r>
            <a:endParaRPr lang="en-US" altLang="zh-CN" sz="2000" dirty="0">
              <a:solidFill>
                <a:srgbClr val="3F3F3F"/>
              </a:solidFill>
              <a:effectLst/>
            </a:endParaRPr>
          </a:p>
          <a:p>
            <a:pPr>
              <a:lnSpc>
                <a:spcPct val="120000"/>
              </a:lnSpc>
            </a:pPr>
            <a:r>
              <a:rPr lang="zh-CN" altLang="en-US" sz="2000" dirty="0">
                <a:solidFill>
                  <a:srgbClr val="3F3F3F"/>
                </a:solidFill>
                <a:effectLst/>
              </a:rPr>
              <a:t>今年年初，我们重新审视了这个未解决的问题，意识到将函数放在边上可能使结果更具解释性。关于这一点的启示来自于导师</a:t>
            </a:r>
            <a:r>
              <a:rPr lang="en-US" altLang="zh-CN" sz="2000" dirty="0">
                <a:solidFill>
                  <a:srgbClr val="3F3F3F"/>
                </a:solidFill>
                <a:effectLst/>
              </a:rPr>
              <a:t>Max</a:t>
            </a:r>
            <a:r>
              <a:rPr lang="zh-CN" altLang="en-US" sz="2000" dirty="0">
                <a:solidFill>
                  <a:srgbClr val="3F3F3F"/>
                </a:solidFill>
                <a:effectLst/>
              </a:rPr>
              <a:t>和其他许多人的讨论，他们曾提到</a:t>
            </a:r>
            <a:r>
              <a:rPr lang="en-US" altLang="zh-CN" sz="2000" dirty="0">
                <a:solidFill>
                  <a:srgbClr val="3F3F3F"/>
                </a:solidFill>
                <a:effectLst/>
              </a:rPr>
              <a:t>Kolmogorov-Arnold</a:t>
            </a:r>
            <a:r>
              <a:rPr lang="zh-CN" altLang="en-US" sz="2000" dirty="0">
                <a:solidFill>
                  <a:srgbClr val="3F3F3F"/>
                </a:solidFill>
                <a:effectLst/>
              </a:rPr>
              <a:t>表示跟机器学习没有关联，因为它涉及的激活函数是非光滑的。这激发了一种叛逆想法：如果你说这个理论无用，那我就要创造一个有用的东西。那么问题就在于如何合理地设计</a:t>
            </a:r>
            <a:r>
              <a:rPr lang="en-US" altLang="zh-CN" sz="2000" dirty="0">
                <a:solidFill>
                  <a:srgbClr val="3F3F3F"/>
                </a:solidFill>
                <a:effectLst/>
              </a:rPr>
              <a:t>Kolmogorov</a:t>
            </a:r>
            <a:r>
              <a:rPr lang="zh-CN" altLang="en-US" sz="2000" dirty="0">
                <a:solidFill>
                  <a:srgbClr val="3F3F3F"/>
                </a:solidFill>
                <a:effectLst/>
              </a:rPr>
              <a:t>网络，使其具有实际应用价值。</a:t>
            </a:r>
            <a:endParaRPr lang="en-US" altLang="zh-CN" sz="2000" dirty="0">
              <a:solidFill>
                <a:srgbClr val="3F3F3F"/>
              </a:solidFill>
              <a:effectLst/>
            </a:endParaRPr>
          </a:p>
          <a:p>
            <a:pPr>
              <a:lnSpc>
                <a:spcPct val="120000"/>
              </a:lnSpc>
            </a:pPr>
            <a:r>
              <a:rPr lang="zh-CN" altLang="en-US" sz="2000" dirty="0">
                <a:solidFill>
                  <a:srgbClr val="3F3F3F"/>
                </a:solidFill>
                <a:effectLst/>
              </a:rPr>
              <a:t>在这个探索过程中，我们最初在两层网络上就遇到了困难，尤其是在如何设定宽度方面。尽管理论上说输入的隐藏层应该是</a:t>
            </a:r>
            <a:r>
              <a:rPr lang="en-US" altLang="zh-CN" sz="2000" dirty="0">
                <a:solidFill>
                  <a:srgbClr val="3F3F3F"/>
                </a:solidFill>
                <a:effectLst/>
              </a:rPr>
              <a:t>2n+1</a:t>
            </a:r>
            <a:r>
              <a:rPr lang="zh-CN" altLang="en-US" sz="2000" dirty="0">
                <a:solidFill>
                  <a:srgbClr val="3F3F3F"/>
                </a:solidFill>
                <a:effectLst/>
              </a:rPr>
              <a:t>，我们花了很长时间在这个设置上调整，后来才意识到这个设置可以更灵活。最终，我们注意到原始的</a:t>
            </a:r>
            <a:r>
              <a:rPr lang="en-US" altLang="zh-CN" sz="2000" dirty="0">
                <a:solidFill>
                  <a:srgbClr val="3F3F3F"/>
                </a:solidFill>
                <a:effectLst/>
              </a:rPr>
              <a:t>Kolmogorov-Arnold</a:t>
            </a:r>
            <a:r>
              <a:rPr lang="zh-CN" altLang="en-US" sz="2000" dirty="0">
                <a:solidFill>
                  <a:srgbClr val="3F3F3F"/>
                </a:solidFill>
                <a:effectLst/>
              </a:rPr>
              <a:t>表示法是基于两层的网络，我们可以自然地将这些层堆叠起来，形成更深的网络。这种外推的逻辑不是一开始就明显的，因为内层函数和外层函数的指标不同。但当我们意识到所有层都是两个指标后，就像堆叠线性层或</a:t>
            </a:r>
            <a:r>
              <a:rPr lang="en-US" altLang="zh-CN" sz="2000" dirty="0">
                <a:solidFill>
                  <a:srgbClr val="3F3F3F"/>
                </a:solidFill>
                <a:effectLst/>
              </a:rPr>
              <a:t>MLP</a:t>
            </a:r>
            <a:r>
              <a:rPr lang="zh-CN" altLang="en-US" sz="2000" dirty="0">
                <a:solidFill>
                  <a:srgbClr val="3F3F3F"/>
                </a:solidFill>
                <a:effectLst/>
              </a:rPr>
              <a:t>那样变得简单。</a:t>
            </a:r>
            <a:endParaRPr lang="en-US" sz="2000" dirty="0"/>
          </a:p>
        </p:txBody>
      </p:sp>
      <p:sp>
        <p:nvSpPr>
          <p:cNvPr id="7" name="文本框 6">
            <a:extLst>
              <a:ext uri="{FF2B5EF4-FFF2-40B4-BE49-F238E27FC236}">
                <a16:creationId xmlns:a16="http://schemas.microsoft.com/office/drawing/2014/main" id="{78AD8C2D-0FFC-954D-5FC1-EC6824D2C455}"/>
              </a:ext>
            </a:extLst>
          </p:cNvPr>
          <p:cNvSpPr txBox="1"/>
          <p:nvPr/>
        </p:nvSpPr>
        <p:spPr>
          <a:xfrm>
            <a:off x="265450" y="314324"/>
            <a:ext cx="1015663" cy="2986087"/>
          </a:xfrm>
          <a:prstGeom prst="rect">
            <a:avLst/>
          </a:prstGeom>
          <a:noFill/>
        </p:spPr>
        <p:txBody>
          <a:bodyPr vert="eaVert" wrap="square" rtlCol="0">
            <a:spAutoFit/>
          </a:bodyPr>
          <a:lstStyle/>
          <a:p>
            <a:pPr algn="ctr"/>
            <a:r>
              <a:rPr lang="zh-CN" altLang="en-US" sz="5400" dirty="0"/>
              <a:t>想法来源</a:t>
            </a:r>
            <a:endParaRPr lang="en-US" sz="5400" dirty="0"/>
          </a:p>
        </p:txBody>
      </p:sp>
    </p:spTree>
    <p:extLst>
      <p:ext uri="{BB962C8B-B14F-4D97-AF65-F5344CB8AC3E}">
        <p14:creationId xmlns:p14="http://schemas.microsoft.com/office/powerpoint/2010/main" val="1356774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AD184F3B-5C36-4083-D24A-3662A2D52205}"/>
              </a:ext>
            </a:extLst>
          </p:cNvPr>
          <p:cNvGraphicFramePr>
            <a:graphicFrameLocks noChangeAspect="1"/>
          </p:cNvGraphicFramePr>
          <p:nvPr>
            <p:custDataLst>
              <p:tags r:id="rId1"/>
            </p:custDataLst>
            <p:extLst>
              <p:ext uri="{D42A27DB-BD31-4B8C-83A1-F6EECF244321}">
                <p14:modId xmlns:p14="http://schemas.microsoft.com/office/powerpoint/2010/main" val="61869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内容占位符 4" descr="图形用户界面, 文本, 应用程序, 电子邮件&#10;&#10;描述已自动生成">
            <a:extLst>
              <a:ext uri="{FF2B5EF4-FFF2-40B4-BE49-F238E27FC236}">
                <a16:creationId xmlns:a16="http://schemas.microsoft.com/office/drawing/2014/main" id="{C4D38E8D-70BE-251C-2E05-130E389EC8DB}"/>
              </a:ext>
            </a:extLst>
          </p:cNvPr>
          <p:cNvPicPr>
            <a:picLocks noGrp="1" noChangeAspect="1"/>
          </p:cNvPicPr>
          <p:nvPr>
            <p:ph idx="1"/>
          </p:nvPr>
        </p:nvPicPr>
        <p:blipFill rotWithShape="1">
          <a:blip r:embed="rId5"/>
          <a:srcRect b="19"/>
          <a:stretch/>
        </p:blipFill>
        <p:spPr>
          <a:xfrm>
            <a:off x="20" y="1282"/>
            <a:ext cx="12191980" cy="6856718"/>
          </a:xfrm>
          <a:prstGeom prst="rect">
            <a:avLst/>
          </a:prstGeom>
        </p:spPr>
      </p:pic>
    </p:spTree>
    <p:extLst>
      <p:ext uri="{BB962C8B-B14F-4D97-AF65-F5344CB8AC3E}">
        <p14:creationId xmlns:p14="http://schemas.microsoft.com/office/powerpoint/2010/main" val="1976160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D1EF419-1EE5-83F1-0C69-18FB99867372}"/>
              </a:ext>
            </a:extLst>
          </p:cNvPr>
          <p:cNvGraphicFramePr>
            <a:graphicFrameLocks noChangeAspect="1"/>
          </p:cNvGraphicFramePr>
          <p:nvPr>
            <p:custDataLst>
              <p:tags r:id="rId1"/>
            </p:custDataLst>
            <p:extLst>
              <p:ext uri="{D42A27DB-BD31-4B8C-83A1-F6EECF244321}">
                <p14:modId xmlns:p14="http://schemas.microsoft.com/office/powerpoint/2010/main" val="2628582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p:txBody>
          <a:bodyPr vert="horz"/>
          <a:lstStyle/>
          <a:p>
            <a:r>
              <a:rPr lang="en-US" dirty="0"/>
              <a:t>KAN</a:t>
            </a:r>
            <a:r>
              <a:rPr lang="zh-CN" altLang="en-US" dirty="0"/>
              <a:t>的未来发展</a:t>
            </a:r>
            <a:endParaRPr lang="en-US" dirty="0"/>
          </a:p>
        </p:txBody>
      </p:sp>
      <p:sp>
        <p:nvSpPr>
          <p:cNvPr id="3" name="内容占位符 2">
            <a:extLst>
              <a:ext uri="{FF2B5EF4-FFF2-40B4-BE49-F238E27FC236}">
                <a16:creationId xmlns:a16="http://schemas.microsoft.com/office/drawing/2014/main" id="{4AF6F04C-ACE5-6606-E6DC-C726EC4AF92A}"/>
              </a:ext>
            </a:extLst>
          </p:cNvPr>
          <p:cNvSpPr>
            <a:spLocks noGrp="1"/>
          </p:cNvSpPr>
          <p:nvPr>
            <p:ph idx="1"/>
          </p:nvPr>
        </p:nvSpPr>
        <p:spPr>
          <a:xfrm>
            <a:off x="838200" y="1690688"/>
            <a:ext cx="10515600" cy="4667250"/>
          </a:xfrm>
        </p:spPr>
        <p:txBody>
          <a:bodyPr>
            <a:noAutofit/>
          </a:bodyPr>
          <a:lstStyle/>
          <a:p>
            <a:pPr>
              <a:lnSpc>
                <a:spcPct val="130000"/>
              </a:lnSpc>
            </a:pPr>
            <a:r>
              <a:rPr lang="en-US" altLang="zh-CN" sz="2400" dirty="0">
                <a:solidFill>
                  <a:srgbClr val="3F3F3F"/>
                </a:solidFill>
              </a:rPr>
              <a:t>GitHub</a:t>
            </a:r>
            <a:r>
              <a:rPr lang="zh-CN" altLang="en-US" sz="2400" dirty="0">
                <a:solidFill>
                  <a:srgbClr val="3F3F3F"/>
                </a:solidFill>
              </a:rPr>
              <a:t>开发者社区对</a:t>
            </a:r>
            <a:r>
              <a:rPr lang="en-US" altLang="zh-CN" sz="2400" dirty="0">
                <a:solidFill>
                  <a:srgbClr val="3F3F3F"/>
                </a:solidFill>
              </a:rPr>
              <a:t>KAN</a:t>
            </a:r>
            <a:r>
              <a:rPr lang="zh-CN" altLang="en-US" sz="2400" dirty="0">
                <a:solidFill>
                  <a:srgbClr val="3F3F3F"/>
                </a:solidFill>
              </a:rPr>
              <a:t>的发展非常迅速。在一周时间内，一些原本计划的后续研究几乎都被他人先行一步完成了。这既令人兴奋又显示出这个领域的活跃度。现在，如果你关心可解释性，我们建议使用原始</a:t>
            </a:r>
            <a:r>
              <a:rPr lang="en-US" altLang="zh-CN" sz="2400" dirty="0">
                <a:solidFill>
                  <a:srgbClr val="3F3F3F"/>
                </a:solidFill>
              </a:rPr>
              <a:t>KAN</a:t>
            </a:r>
            <a:r>
              <a:rPr lang="zh-CN" altLang="en-US" sz="2400" dirty="0">
                <a:solidFill>
                  <a:srgbClr val="3F3F3F"/>
                </a:solidFill>
              </a:rPr>
              <a:t>版本；如果你更关心效率或准确性，那么可以选择其他更高效的</a:t>
            </a:r>
            <a:r>
              <a:rPr lang="en-US" altLang="zh-CN" sz="2400" dirty="0">
                <a:solidFill>
                  <a:srgbClr val="3F3F3F"/>
                </a:solidFill>
              </a:rPr>
              <a:t>KAN</a:t>
            </a:r>
            <a:r>
              <a:rPr lang="zh-CN" altLang="en-US" sz="2400" dirty="0">
                <a:solidFill>
                  <a:srgbClr val="3F3F3F"/>
                </a:solidFill>
              </a:rPr>
              <a:t>变体。</a:t>
            </a:r>
            <a:endParaRPr lang="en-US" altLang="zh-CN" sz="2400" dirty="0">
              <a:solidFill>
                <a:srgbClr val="3F3F3F"/>
              </a:solidFill>
            </a:endParaRPr>
          </a:p>
          <a:p>
            <a:pPr>
              <a:lnSpc>
                <a:spcPct val="130000"/>
              </a:lnSpc>
            </a:pPr>
            <a:r>
              <a:rPr lang="zh-CN" altLang="en-US" sz="2400" dirty="0">
                <a:solidFill>
                  <a:srgbClr val="3F3F3F"/>
                </a:solidFill>
              </a:rPr>
              <a:t>我们对</a:t>
            </a:r>
            <a:r>
              <a:rPr lang="en-US" altLang="zh-CN" sz="2400" dirty="0">
                <a:solidFill>
                  <a:srgbClr val="3F3F3F"/>
                </a:solidFill>
              </a:rPr>
              <a:t>KAN</a:t>
            </a:r>
            <a:r>
              <a:rPr lang="zh-CN" altLang="en-US" sz="2400" dirty="0">
                <a:solidFill>
                  <a:srgbClr val="3F3F3F"/>
                </a:solidFill>
              </a:rPr>
              <a:t>的未来角色还不太清楚。实践是检验真理的唯一标准。我们需要更多的实验来探索</a:t>
            </a:r>
            <a:r>
              <a:rPr lang="en-US" altLang="zh-CN" sz="2400" dirty="0">
                <a:solidFill>
                  <a:srgbClr val="3F3F3F"/>
                </a:solidFill>
              </a:rPr>
              <a:t>KAN</a:t>
            </a:r>
            <a:r>
              <a:rPr lang="zh-CN" altLang="en-US" sz="2400" dirty="0">
                <a:solidFill>
                  <a:srgbClr val="3F3F3F"/>
                </a:solidFill>
              </a:rPr>
              <a:t>的界限。目前不需要特别依赖于</a:t>
            </a:r>
            <a:r>
              <a:rPr lang="en-US" altLang="zh-CN" sz="2400" dirty="0">
                <a:solidFill>
                  <a:srgbClr val="3F3F3F"/>
                </a:solidFill>
              </a:rPr>
              <a:t>KAN</a:t>
            </a:r>
            <a:r>
              <a:rPr lang="zh-CN" altLang="en-US" sz="2400" dirty="0">
                <a:solidFill>
                  <a:srgbClr val="3F3F3F"/>
                </a:solidFill>
              </a:rPr>
              <a:t>，因为它应该是一个更广阔框架的一部分，可能需要将符号和数值部分分离开来。从长远来看，我们希望能继续将</a:t>
            </a:r>
            <a:r>
              <a:rPr lang="en-US" altLang="zh-CN" sz="2400" dirty="0">
                <a:solidFill>
                  <a:srgbClr val="3F3F3F"/>
                </a:solidFill>
              </a:rPr>
              <a:t>KAN</a:t>
            </a:r>
            <a:r>
              <a:rPr lang="zh-CN" altLang="en-US" sz="2400" dirty="0">
                <a:solidFill>
                  <a:srgbClr val="3F3F3F"/>
                </a:solidFill>
              </a:rPr>
              <a:t>用于</a:t>
            </a:r>
            <a:r>
              <a:rPr lang="en-US" altLang="zh-CN" sz="2400" dirty="0">
                <a:solidFill>
                  <a:srgbClr val="3F3F3F"/>
                </a:solidFill>
              </a:rPr>
              <a:t>AI</a:t>
            </a:r>
            <a:r>
              <a:rPr lang="zh-CN" altLang="en-US" sz="2400" dirty="0">
                <a:solidFill>
                  <a:srgbClr val="3F3F3F"/>
                </a:solidFill>
              </a:rPr>
              <a:t>与科学的交叉研究，这可能是一个相对较小众的方向。期待与大家讨论，探讨怎样将</a:t>
            </a:r>
            <a:r>
              <a:rPr lang="en-US" altLang="zh-CN" sz="2400" dirty="0">
                <a:solidFill>
                  <a:srgbClr val="3F3F3F"/>
                </a:solidFill>
              </a:rPr>
              <a:t>KAN</a:t>
            </a:r>
            <a:r>
              <a:rPr lang="zh-CN" altLang="en-US" sz="2400" dirty="0">
                <a:solidFill>
                  <a:srgbClr val="3F3F3F"/>
                </a:solidFill>
              </a:rPr>
              <a:t>应用到其他更广泛的领域。</a:t>
            </a:r>
            <a:endParaRPr lang="en-US" sz="2400" dirty="0">
              <a:solidFill>
                <a:srgbClr val="3F3F3F"/>
              </a:solidFill>
            </a:endParaRPr>
          </a:p>
        </p:txBody>
      </p:sp>
    </p:spTree>
    <p:extLst>
      <p:ext uri="{BB962C8B-B14F-4D97-AF65-F5344CB8AC3E}">
        <p14:creationId xmlns:p14="http://schemas.microsoft.com/office/powerpoint/2010/main" val="695493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F4697FA-599B-3326-A723-F41300E29AE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5F4697FA-599B-3326-A723-F41300E29AE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30936" y="640080"/>
            <a:ext cx="4818888" cy="1481328"/>
          </a:xfrm>
        </p:spPr>
        <p:txBody>
          <a:bodyPr vert="horz" anchor="b">
            <a:normAutofit/>
          </a:bodyPr>
          <a:lstStyle/>
          <a:p>
            <a:r>
              <a:rPr lang="en-US" altLang="zh-CN" sz="5400" b="1" dirty="0">
                <a:solidFill>
                  <a:schemeClr val="tx1"/>
                </a:solidFill>
                <a:ea typeface="等线" panose="02010600030101010101" pitchFamily="2" charset="-122"/>
              </a:rPr>
              <a:t>Illustration 1</a:t>
            </a:r>
            <a:endParaRPr lang="en-US" sz="5400" dirty="0"/>
          </a:p>
        </p:txBody>
      </p:sp>
      <p:sp>
        <p:nvSpPr>
          <p:cNvPr id="9" name="Content Placeholder 8">
            <a:extLst>
              <a:ext uri="{FF2B5EF4-FFF2-40B4-BE49-F238E27FC236}">
                <a16:creationId xmlns:a16="http://schemas.microsoft.com/office/drawing/2014/main" id="{ACF9706F-A9FD-2787-9C52-05C8152C1D2A}"/>
              </a:ext>
            </a:extLst>
          </p:cNvPr>
          <p:cNvSpPr>
            <a:spLocks noGrp="1"/>
          </p:cNvSpPr>
          <p:nvPr>
            <p:ph idx="1"/>
          </p:nvPr>
        </p:nvSpPr>
        <p:spPr>
          <a:xfrm>
            <a:off x="630936" y="2660904"/>
            <a:ext cx="5045964" cy="3547872"/>
          </a:xfrm>
        </p:spPr>
        <p:txBody>
          <a:bodyPr anchor="t">
            <a:normAutofit/>
          </a:bodyPr>
          <a:lstStyle/>
          <a:p>
            <a:r>
              <a:rPr lang="en-US" sz="2200" dirty="0"/>
              <a:t>MLP on the left</a:t>
            </a:r>
          </a:p>
          <a:p>
            <a:r>
              <a:rPr lang="en-US" sz="2200" dirty="0"/>
              <a:t>KAN on the right</a:t>
            </a:r>
          </a:p>
          <a:p>
            <a:r>
              <a:rPr lang="en-US" sz="2200" dirty="0"/>
              <a:t>Red lines represent Trainable params</a:t>
            </a:r>
          </a:p>
          <a:p>
            <a:r>
              <a:rPr lang="en-US" sz="2200" dirty="0"/>
              <a:t>Black lines represent Fixed params</a:t>
            </a:r>
          </a:p>
        </p:txBody>
      </p:sp>
      <p:pic>
        <p:nvPicPr>
          <p:cNvPr id="5" name="内容占位符 4" descr="文本&#10;&#10;描述已自动生成">
            <a:extLst>
              <a:ext uri="{FF2B5EF4-FFF2-40B4-BE49-F238E27FC236}">
                <a16:creationId xmlns:a16="http://schemas.microsoft.com/office/drawing/2014/main" id="{BFA8D9F3-DCC6-7613-0025-C35C3765B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737665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FB66B7D-1DA0-5C41-3293-A9376FC3741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3FB66B7D-1DA0-5C41-3293-A9376FC374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40080" y="325369"/>
            <a:ext cx="4368602" cy="1956841"/>
          </a:xfrm>
        </p:spPr>
        <p:txBody>
          <a:bodyPr vert="horz" anchor="b">
            <a:normAutofit/>
          </a:bodyPr>
          <a:lstStyle/>
          <a:p>
            <a:r>
              <a:rPr lang="en-US" altLang="zh-CN" sz="5400" b="1" dirty="0">
                <a:solidFill>
                  <a:schemeClr val="tx1"/>
                </a:solidFill>
                <a:ea typeface="等线" panose="02010600030101010101" pitchFamily="2" charset="-122"/>
              </a:rPr>
              <a:t>Illustration 2</a:t>
            </a:r>
            <a:endParaRPr lang="en-US" sz="5400" dirty="0"/>
          </a:p>
        </p:txBody>
      </p:sp>
      <p:sp>
        <p:nvSpPr>
          <p:cNvPr id="9" name="Content Placeholder 8">
            <a:extLst>
              <a:ext uri="{FF2B5EF4-FFF2-40B4-BE49-F238E27FC236}">
                <a16:creationId xmlns:a16="http://schemas.microsoft.com/office/drawing/2014/main" id="{0D2B186F-CD2C-6005-50EB-15B1A51085D2}"/>
              </a:ext>
            </a:extLst>
          </p:cNvPr>
          <p:cNvSpPr>
            <a:spLocks noGrp="1"/>
          </p:cNvSpPr>
          <p:nvPr>
            <p:ph idx="1"/>
          </p:nvPr>
        </p:nvSpPr>
        <p:spPr>
          <a:xfrm>
            <a:off x="640080" y="2872899"/>
            <a:ext cx="4243589" cy="3320668"/>
          </a:xfrm>
        </p:spPr>
        <p:txBody>
          <a:bodyPr>
            <a:normAutofit/>
          </a:bodyPr>
          <a:lstStyle/>
          <a:p>
            <a:r>
              <a:rPr lang="en-US" sz="2200" dirty="0"/>
              <a:t>Make sure MLP is on the left</a:t>
            </a:r>
          </a:p>
        </p:txBody>
      </p:sp>
      <p:pic>
        <p:nvPicPr>
          <p:cNvPr id="5" name="内容占位符 4" descr="文本&#10;&#10;描述已自动生成">
            <a:extLst>
              <a:ext uri="{FF2B5EF4-FFF2-40B4-BE49-F238E27FC236}">
                <a16:creationId xmlns:a16="http://schemas.microsoft.com/office/drawing/2014/main" id="{9A401841-588A-4B10-5595-1F50760DDB47}"/>
              </a:ext>
            </a:extLst>
          </p:cNvPr>
          <p:cNvPicPr>
            <a:picLocks noChangeAspect="1"/>
          </p:cNvPicPr>
          <p:nvPr/>
        </p:nvPicPr>
        <p:blipFill rotWithShape="1">
          <a:blip r:embed="rId5">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4884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6B7ABDF-F3F5-295D-17B1-7C4B50C57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C6B7ABDF-F3F5-295D-17B1-7C4B50C573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3EEF5B-A2BD-7E60-0F74-7955966E0596}"/>
              </a:ext>
            </a:extLst>
          </p:cNvPr>
          <p:cNvSpPr>
            <a:spLocks noGrp="1"/>
          </p:cNvSpPr>
          <p:nvPr>
            <p:ph type="title"/>
          </p:nvPr>
        </p:nvSpPr>
        <p:spPr>
          <a:xfrm>
            <a:off x="640080" y="325369"/>
            <a:ext cx="4368602" cy="1956841"/>
          </a:xfrm>
        </p:spPr>
        <p:txBody>
          <a:bodyPr vert="horz" anchor="b">
            <a:normAutofit/>
          </a:bodyPr>
          <a:lstStyle/>
          <a:p>
            <a:r>
              <a:rPr lang="en-US" altLang="zh-CN" sz="5400" b="1" dirty="0">
                <a:solidFill>
                  <a:schemeClr val="tx1"/>
                </a:solidFill>
                <a:ea typeface="等线" panose="02010600030101010101" pitchFamily="2" charset="-122"/>
              </a:rPr>
              <a:t>Illustration 3</a:t>
            </a:r>
            <a:endParaRPr lang="en-US" sz="5400" dirty="0"/>
          </a:p>
        </p:txBody>
      </p:sp>
      <p:sp>
        <p:nvSpPr>
          <p:cNvPr id="9" name="Content Placeholder 8">
            <a:extLst>
              <a:ext uri="{FF2B5EF4-FFF2-40B4-BE49-F238E27FC236}">
                <a16:creationId xmlns:a16="http://schemas.microsoft.com/office/drawing/2014/main" id="{6517D45B-D6C4-A219-CBB5-0F8C69FAD5A3}"/>
              </a:ext>
            </a:extLst>
          </p:cNvPr>
          <p:cNvSpPr>
            <a:spLocks noGrp="1"/>
          </p:cNvSpPr>
          <p:nvPr>
            <p:ph idx="1"/>
          </p:nvPr>
        </p:nvSpPr>
        <p:spPr>
          <a:xfrm>
            <a:off x="640080" y="2872899"/>
            <a:ext cx="4243589" cy="3320668"/>
          </a:xfrm>
        </p:spPr>
        <p:txBody>
          <a:bodyPr>
            <a:normAutofit/>
          </a:bodyPr>
          <a:lstStyle/>
          <a:p>
            <a:r>
              <a:rPr lang="en-US" altLang="zh-CN" sz="2200" dirty="0"/>
              <a:t>Let the lowest nodes Input</a:t>
            </a:r>
          </a:p>
          <a:p>
            <a:r>
              <a:rPr lang="en-US" sz="2200" dirty="0"/>
              <a:t>Let the top node Output</a:t>
            </a:r>
          </a:p>
          <a:p>
            <a:r>
              <a:rPr lang="en-US" sz="2200" dirty="0"/>
              <a:t>Now connect the </a:t>
            </a:r>
            <a:r>
              <a:rPr lang="en-US" sz="2200" dirty="0" err="1"/>
              <a:t>Ouput</a:t>
            </a:r>
            <a:r>
              <a:rPr lang="en-US" sz="2200" dirty="0"/>
              <a:t> of MLP to the nodes of Hidden layer</a:t>
            </a:r>
          </a:p>
        </p:txBody>
      </p:sp>
      <p:pic>
        <p:nvPicPr>
          <p:cNvPr id="5" name="内容占位符 4" descr="图示&#10;&#10;描述已自动生成">
            <a:extLst>
              <a:ext uri="{FF2B5EF4-FFF2-40B4-BE49-F238E27FC236}">
                <a16:creationId xmlns:a16="http://schemas.microsoft.com/office/drawing/2014/main" id="{9842752E-3239-6A93-96DD-03A7057AD213}"/>
              </a:ext>
            </a:extLst>
          </p:cNvPr>
          <p:cNvPicPr>
            <a:picLocks noChangeAspect="1"/>
          </p:cNvPicPr>
          <p:nvPr/>
        </p:nvPicPr>
        <p:blipFill rotWithShape="1">
          <a:blip r:embed="rId5">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967729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fd7b849e-1115-45d0-a73e-e55c40346e86"/>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等线&quot; bold=&quot;0&quot; italic=&quot;0&quot; color=&quot;13&quot; nameFarEast=&quot;等线&quot; nameComplexScript=&quot;&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Office 主题​​¦标题和内容&quot; customLayoutIndex=&quot;&quot; showBreak=&quot;1&quot; singleAgendaSlideSelected=&quot;0&quot; backupSlideTitle=&quot;Backup: %agendaName%&quot; topMargin=&quot;0&quot; leftMargin=&quot;0&quot; allowedLevels=&quot;4&quot; itemNoFormats=&quot;{1}¦{1}.{2}¦{3:alphaLC}¦{3:alphaLC}.{4:alphaLC}&quot; customLayoutNameSingle=&quot;Office 主题​​¦标题和内容&quot; customLayoutNameBackup=&quot;Office 主题​​¦标题和内容&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Structure&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0&quot; singleSlideId=&quot;ae664a6e-8cfa-4fcf-8f38-d78dc96ff271&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1.6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fabc9e21-0574-466b-bd9b-984faab34bb1&quot; parentId=&quot;&quot; level=&quot;1&quot; generateAgendaSlide=&quot;1&quot; showAgendaItem=&quot;1&quot; isBreak=&quot;0&quot; topic=&quot;References&quot; agendaSlideId=&quot;4798923d-5d59-405b-b66b-609e6cf55973&quot; /&gt;&lt;item duration=&quot;30&quot; id=&quot;6d7fe54b-baa8-4b87-bc8b-b4a2b861e2e5&quot; parentId=&quot;&quot; level=&quot;1&quot; generateAgendaSlide=&quot;1&quot; showAgendaItem=&quot;1&quot; isBreak=&quot;0&quot; topic=&quot;Illustration&quot; agendaSlideId=&quot;b9dca4e6-0ce2-4524-9777-b3dcd499bbd5&quot; /&gt;&lt;item duration=&quot;30&quot; id=&quot;4b859840-00b1-4adf-bd01-d17d8cff9cd7&quot; parentId=&quot;&quot; level=&quot;1&quot; generateAgendaSlide=&quot;1&quot; showAgendaItem=&quot;1&quot; isBreak=&quot;0&quot; topic=&quot;Math Foundation&quot; agendaSlideId=&quot;c2a3d8b6-1f83-4fec-9864-80b6276c29a5&quot; /&gt;&lt;item duration=&quot;30&quot; id=&quot;fbb7c834-7fa3-4a56-97f0-f3b56805598e&quot; parentId=&quot;&quot; level=&quot;1&quot; generateAgendaSlide=&quot;1&quot; showAgendaItem=&quot;1&quot; isBreak=&quot;0&quot; topic=&quot;Algorithmic Implementation&quot; agendaSlideId=&quot;ed907cd3-e424-43e7-b677-beb593d2c9e1&quot; /&gt;&lt;item duration=&quot;30&quot; id=&quot;c1fe43f8-c98e-47ed-9392-3e3aca1573e4&quot; parentId=&quot;&quot; level=&quot;1&quot; generateAgendaSlide=&quot;1&quot; showAgendaItem=&quot;1&quot; isBreak=&quot;0&quot; topic=&quot;Accuracy: scaling properties of KAN&quot; agendaSlideId=&quot;444a2674-5568-45b5-89e2-a2d3da577ab3&quot; /&gt;&lt;item duration=&quot;30&quot; id=&quot;767ea61d-0876-4952-a814-791e6fdc6b2b&quot; parentId=&quot;&quot; level=&quot;1&quot; generateAgendaSlide=&quot;1&quot; showAgendaItem=&quot;1&quot; isBreak=&quot;0&quot; topic=&quot;Interpretability: KAN for scientific discoveries&quot; agendaSlideId=&quot;6ddab74e-aafa-4c99-aa80-7a97e8ed162e&quot; /&gt;&lt;item duration=&quot;30&quot; id=&quot;ed81990e-f884-45e1-bea0-d04b6e8e59d1&quot; parentId=&quot;&quot; level=&quot;1&quot; generateAgendaSlide=&quot;1&quot; showAgendaItem=&quot;1&quot; isBreak=&quot;0&quot; topic=&quot;Discussion&quot; agendaSlideId=&quot;73c3ae27-82b8-4866-8d20-f845417c253c&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ItemNo"/>
  <p:tag name="EE4P_AGENDAWIZARD_CONTENT" val="/6"/>
  <p:tag name="EE4P_AGENDAWIZARD_PROPERTIES" val="66/326.2736/31.50472/31.50472"/>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PageNo"/>
  <p:tag name="EE4P_AGENDAWIZARD_PROPERTIES" val="879.5432/289.7689/8.45685/31.50472"/>
  <p:tag name="EE4P_AGENDAWIZARD_CONTENT" val="/40"/>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Topic"/>
  <p:tag name="EE4P_AGENDAWIZARD_CONTENT" val="/Accuracy: scaling properties of KAN"/>
  <p:tag name="EE4P_AGENDAWIZARD_PROPERTIES" val="102.5047/289.7689/335.3684/31.50472"/>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ItemNo"/>
  <p:tag name="EE4P_AGENDAWIZARD_CONTENT" val="/5"/>
  <p:tag name="EE4P_AGENDAWIZARD_PROPERTIES" val="66/289.7689/31.50472/31.50472"/>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PageNo"/>
  <p:tag name="EE4P_AGENDAWIZARD_PROPERTIES" val="879.5432/253.2642/8.45685/31.50472"/>
  <p:tag name="EE4P_AGENDAWIZARD_CONTENT" val="/28"/>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Topic"/>
  <p:tag name="EE4P_AGENDAWIZARD_CONTENT" val="/Algorithmic Implementation"/>
  <p:tag name="EE4P_AGENDAWIZARD_PROPERTIES" val="102.5047/253.2642/335.3684/31.50472"/>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ItemNo"/>
  <p:tag name="EE4P_AGENDAWIZARD_CONTENT" val="/4"/>
  <p:tag name="EE4P_AGENDAWIZARD_PROPERTIES" val="66/253.2642/31.50472/31.50472"/>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Element"/>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PageNo"/>
  <p:tag name="EE4P_AGENDAWIZARD_PROPERTIES" val="879.5432/216.7594/8.45685/31.50472"/>
  <p:tag name="EE4P_AGENDAWIZARD_CONTENT" val="/20"/>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Topic"/>
  <p:tag name="EE4P_AGENDAWIZARD_CONTENT" val="/Math Foundation"/>
  <p:tag name="EE4P_AGENDAWIZARD_PROPERTIES" val="102.5047/216.7594/335.3684/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ItemNo"/>
  <p:tag name="EE4P_AGENDAWIZARD_CONTENT" val="/3"/>
  <p:tag name="EE4P_AGENDAWIZARD_PROPERTIES" val="66/216.7594/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PageNo"/>
  <p:tag name="EE4P_AGENDAWIZARD_PROPERTIES" val="879.5432/289.7689/8.45685/31.50472"/>
  <p:tag name="EE4P_AGENDAWIZARD_CONTENT" val="/40"/>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PageNo"/>
  <p:tag name="EE4P_AGENDAWIZARD_PROPERTIES" val="879.5432/180.2547/8.45685/31.50472"/>
  <p:tag name="EE4P_AGENDAWIZARD_CONTENT" val="/6"/>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Topic"/>
  <p:tag name="EE4P_AGENDAWIZARD_CONTENT" val="/Illustration"/>
  <p:tag name="EE4P_AGENDAWIZARD_PROPERTIES" val="102.5047/180.2547/335.3684/31.50472"/>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ItemNo"/>
  <p:tag name="EE4P_AGENDAWIZARD_CONTENT" val="/2"/>
  <p:tag name="EE4P_AGENDAWIZARD_PROPERTIES" val="66/180.2547/31.50472/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PageNo"/>
  <p:tag name="EE4P_AGENDAWIZARD_PROPERTIES" val="879.5432/143.75/8.45685/31.50472"/>
  <p:tag name="EE4P_AGENDAWIZARD_CONTENT" val="/4"/>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Topic"/>
  <p:tag name="EE4P_AGENDAWIZARD_CONTENT" val="/References"/>
  <p:tag name="EE4P_AGENDAWIZARD_PROPERTIES" val="102.5047/143.75/335.3684/31.50472"/>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ItemNo"/>
  <p:tag name="EE4P_AGENDAWIZARD_CONTENT" val="/1"/>
  <p:tag name="EE4P_AGENDAWIZARD_PROPERTIES" val="66/143.75/31.50472/31.50472"/>
</p:tagLst>
</file>

<file path=ppt/tags/tag1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Topic"/>
  <p:tag name="EE4P_AGENDAWIZARD_CONTENT" val="/Accuracy: scaling properties of KAN"/>
  <p:tag name="EE4P_AGENDAWIZARD_PROPERTIES" val="102.5047/289.7689/335.3684/31.50472"/>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EE4P_SLIDEID" val="ed907cd3-e424-43e7-b677-beb593d2c9e1"/>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PageNo"/>
  <p:tag name="EE4P_AGENDAWIZARD_PROPERTIES" val="879.5432/362.7784/8.45685/31.5048"/>
  <p:tag name="EE4P_AGENDAWIZARD_CONTENT" val="/56"/>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Topic"/>
  <p:tag name="EE4P_AGENDAWIZARD_CONTENT" val="/Discussion"/>
  <p:tag name="EE4P_AGENDAWIZARD_PROPERTIES" val="102.5047/362.7784/335.3684/31.5048"/>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ItemNo"/>
  <p:tag name="EE4P_AGENDAWIZARD_CONTENT" val="/7"/>
  <p:tag name="EE4P_AGENDAWIZARD_PROPERTIES" val="66/362.7784/31.50472/31.5048"/>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PageNo"/>
  <p:tag name="EE4P_AGENDAWIZARD_PROPERTIES" val="879.5432/326.2736/8.45685/31.50472"/>
  <p:tag name="EE4P_AGENDAWIZARD_CONTENT" val="/47"/>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Topic"/>
  <p:tag name="EE4P_AGENDAWIZARD_CONTENT" val="/Interpretability: KAN for scientific discoveries"/>
  <p:tag name="EE4P_AGENDAWIZARD_PROPERTIES" val="102.5047/326.2736/335.3684/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ItemNo"/>
  <p:tag name="EE4P_AGENDAWIZARD_CONTENT" val="/5"/>
  <p:tag name="EE4P_AGENDAWIZARD_PROPERTIES" val="66/289.7689/31.50472/31.50472"/>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ItemNo"/>
  <p:tag name="EE4P_AGENDAWIZARD_CONTENT" val="/6"/>
  <p:tag name="EE4P_AGENDAWIZARD_PROPERTIES" val="66/326.2736/31.50472/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PageNo"/>
  <p:tag name="EE4P_AGENDAWIZARD_PROPERTIES" val="879.5432/289.7689/8.45685/31.50472"/>
  <p:tag name="EE4P_AGENDAWIZARD_CONTENT" val="/40"/>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Topic"/>
  <p:tag name="EE4P_AGENDAWIZARD_CONTENT" val="/Accuracy: scaling properties of KAN"/>
  <p:tag name="EE4P_AGENDAWIZARD_PROPERTIES" val="102.5047/289.7689/335.3684/31.50472"/>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ItemNo"/>
  <p:tag name="EE4P_AGENDAWIZARD_CONTENT" val="/5"/>
  <p:tag name="EE4P_AGENDAWIZARD_PROPERTIES" val="66/289.7689/31.50472/31.50472"/>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Element"/>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PageNo"/>
  <p:tag name="EE4P_AGENDAWIZARD_PROPERTIES" val="879.5432/253.2642/8.45685/31.50472"/>
  <p:tag name="EE4P_AGENDAWIZARD_CONTENT" val="/28"/>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Topic"/>
  <p:tag name="EE4P_AGENDAWIZARD_CONTENT" val="/Algorithmic Implementation"/>
  <p:tag name="EE4P_AGENDAWIZARD_PROPERTIES" val="102.5047/253.2642/335.3684/31.50472"/>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ItemNo"/>
  <p:tag name="EE4P_AGENDAWIZARD_CONTENT" val="/4"/>
  <p:tag name="EE4P_AGENDAWIZARD_PROPERTIES" val="66/253.2642/31.50472/31.50472"/>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PageNo"/>
  <p:tag name="EE4P_AGENDAWIZARD_PROPERTIES" val="879.5432/216.7594/8.45685/31.50472"/>
  <p:tag name="EE4P_AGENDAWIZARD_CONTENT" val="/20"/>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Topic"/>
  <p:tag name="EE4P_AGENDAWIZARD_CONTENT" val="/Math Foundation"/>
  <p:tag name="EE4P_AGENDAWIZARD_PROPERTIES" val="102.5047/216.7594/335.3684/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PageNo"/>
  <p:tag name="EE4P_AGENDAWIZARD_PROPERTIES" val="879.5432/253.2642/8.45685/31.50472"/>
  <p:tag name="EE4P_AGENDAWIZARD_CONTENT" val="/28"/>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ItemNo"/>
  <p:tag name="EE4P_AGENDAWIZARD_CONTENT" val="/3"/>
  <p:tag name="EE4P_AGENDAWIZARD_PROPERTIES" val="66/216.7594/31.50472/31.50472"/>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PageNo"/>
  <p:tag name="EE4P_AGENDAWIZARD_PROPERTIES" val="879.5432/180.2547/8.45685/31.50472"/>
  <p:tag name="EE4P_AGENDAWIZARD_CONTENT" val="/6"/>
</p:tagLst>
</file>

<file path=ppt/tags/tag142.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Topic"/>
  <p:tag name="EE4P_AGENDAWIZARD_CONTENT" val="/Illustration"/>
  <p:tag name="EE4P_AGENDAWIZARD_PROPERTIES" val="102.5047/180.2547/335.3684/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ItemNo"/>
  <p:tag name="EE4P_AGENDAWIZARD_CONTENT" val="/2"/>
  <p:tag name="EE4P_AGENDAWIZARD_PROPERTIES" val="66/180.2547/31.50472/31.50472"/>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PageNo"/>
  <p:tag name="EE4P_AGENDAWIZARD_PROPERTIES" val="879.5432/143.75/8.45685/31.50472"/>
  <p:tag name="EE4P_AGENDAWIZARD_CONTENT" val="/4"/>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Topic"/>
  <p:tag name="EE4P_AGENDAWIZARD_CONTENT" val="/References"/>
  <p:tag name="EE4P_AGENDAWIZARD_PROPERTIES" val="102.5047/143.75/335.3684/31.50472"/>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ItemNo"/>
  <p:tag name="EE4P_AGENDAWIZARD_CONTENT" val="/1"/>
  <p:tag name="EE4P_AGENDAWIZARD_PROPERTIES" val="66/143.75/31.50472/31.50472"/>
</p:tagLst>
</file>

<file path=ppt/tags/tag14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Topic"/>
  <p:tag name="EE4P_AGENDAWIZARD_CONTENT" val="/Algorithmic Implementation"/>
  <p:tag name="EE4P_AGENDAWIZARD_PROPERTIES" val="102.5047/253.2642/335.3684/31.50472"/>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EE4P_SLIDEID" val="444a2674-5568-45b5-89e2-a2d3da577ab3"/>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ItemNo"/>
  <p:tag name="EE4P_AGENDAWIZARD_CONTENT" val="/4"/>
  <p:tag name="EE4P_AGENDAWIZARD_PROPERTIES" val="66/253.2642/31.50472/31.50472"/>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PageNo"/>
  <p:tag name="EE4P_AGENDAWIZARD_PROPERTIES" val="879.5432/362.7784/8.45685/31.5048"/>
  <p:tag name="EE4P_AGENDAWIZARD_CONTENT" val="/56"/>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Topic"/>
  <p:tag name="EE4P_AGENDAWIZARD_CONTENT" val="/Discussion"/>
  <p:tag name="EE4P_AGENDAWIZARD_PROPERTIES" val="102.5047/362.7784/335.3684/31.5048"/>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ItemNo"/>
  <p:tag name="EE4P_AGENDAWIZARD_CONTENT" val="/7"/>
  <p:tag name="EE4P_AGENDAWIZARD_PROPERTIES" val="66/362.7784/31.50472/31.5048"/>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PageNo"/>
  <p:tag name="EE4P_AGENDAWIZARD_PROPERTIES" val="879.5432/326.2736/8.45685/31.50472"/>
  <p:tag name="EE4P_AGENDAWIZARD_CONTENT" val="/47"/>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Topic"/>
  <p:tag name="EE4P_AGENDAWIZARD_CONTENT" val="/Interpretability: KAN for scientific discoveries"/>
  <p:tag name="EE4P_AGENDAWIZARD_PROPERTIES" val="102.5047/326.2736/335.3684/31.50472"/>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ItemNo"/>
  <p:tag name="EE4P_AGENDAWIZARD_CONTENT" val="/6"/>
  <p:tag name="EE4P_AGENDAWIZARD_PROPERTIES" val="66/326.2736/31.50472/31.50472"/>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Element"/>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PageNo"/>
  <p:tag name="EE4P_AGENDAWIZARD_PROPERTIES" val="879.5432/289.7689/8.45685/31.50472"/>
  <p:tag name="EE4P_AGENDAWIZARD_CONTENT" val="/40"/>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Topic"/>
  <p:tag name="EE4P_AGENDAWIZARD_CONTENT" val="/Accuracy: scaling properties of KAN"/>
  <p:tag name="EE4P_AGENDAWIZARD_PROPERTIES" val="102.5047/289.7689/335.3684/31.50472"/>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ItemNo"/>
  <p:tag name="EE4P_AGENDAWIZARD_CONTENT" val="/5"/>
  <p:tag name="EE4P_AGENDAWIZARD_PROPERTIES" val="66/289.7689/31.50472/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PageNo"/>
  <p:tag name="EE4P_AGENDAWIZARD_PROPERTIES" val="879.5432/216.7594/8.45685/31.50472"/>
  <p:tag name="EE4P_AGENDAWIZARD_CONTENT" val="/20"/>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PageNo"/>
  <p:tag name="EE4P_AGENDAWIZARD_PROPERTIES" val="879.5432/253.2642/8.45685/31.50472"/>
  <p:tag name="EE4P_AGENDAWIZARD_CONTENT" val="/28"/>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Topic"/>
  <p:tag name="EE4P_AGENDAWIZARD_CONTENT" val="/Algorithmic Implementation"/>
  <p:tag name="EE4P_AGENDAWIZARD_PROPERTIES" val="102.5047/253.2642/335.3684/31.50472"/>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ItemNo"/>
  <p:tag name="EE4P_AGENDAWIZARD_CONTENT" val="/4"/>
  <p:tag name="EE4P_AGENDAWIZARD_PROPERTIES" val="66/253.2642/31.50472/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PageNo"/>
  <p:tag name="EE4P_AGENDAWIZARD_PROPERTIES" val="879.5432/216.7594/8.45685/31.50472"/>
  <p:tag name="EE4P_AGENDAWIZARD_CONTENT" val="/20"/>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Topic"/>
  <p:tag name="EE4P_AGENDAWIZARD_CONTENT" val="/Math Foundation"/>
  <p:tag name="EE4P_AGENDAWIZARD_PROPERTIES" val="102.5047/216.7594/335.3684/31.50472"/>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ItemNo"/>
  <p:tag name="EE4P_AGENDAWIZARD_CONTENT" val="/3"/>
  <p:tag name="EE4P_AGENDAWIZARD_PROPERTIES" val="66/216.7594/31.50472/31.5047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PageNo"/>
  <p:tag name="EE4P_AGENDAWIZARD_PROPERTIES" val="879.5432/180.2547/8.45685/31.50472"/>
  <p:tag name="EE4P_AGENDAWIZARD_CONTENT" val="/6"/>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Topic"/>
  <p:tag name="EE4P_AGENDAWIZARD_CONTENT" val="/Illustration"/>
  <p:tag name="EE4P_AGENDAWIZARD_PROPERTIES" val="102.5047/180.2547/335.3684/31.50472"/>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ItemNo"/>
  <p:tag name="EE4P_AGENDAWIZARD_CONTENT" val="/2"/>
  <p:tag name="EE4P_AGENDAWIZARD_PROPERTIES" val="66/180.2547/31.50472/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PageNo"/>
  <p:tag name="EE4P_AGENDAWIZARD_PROPERTIES" val="879.5432/143.75/8.45685/31.50472"/>
  <p:tag name="EE4P_AGENDAWIZARD_CONTENT" val="/4"/>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Topic"/>
  <p:tag name="EE4P_AGENDAWIZARD_CONTENT" val="/Math Foundation"/>
  <p:tag name="EE4P_AGENDAWIZARD_PROPERTIES" val="102.5047/216.7594/335.3684/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Topic"/>
  <p:tag name="EE4P_AGENDAWIZARD_CONTENT" val="/References"/>
  <p:tag name="EE4P_AGENDAWIZARD_PROPERTIES" val="102.5047/143.75/335.3684/31.50472"/>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ItemNo"/>
  <p:tag name="EE4P_AGENDAWIZARD_CONTENT" val="/1"/>
  <p:tag name="EE4P_AGENDAWIZARD_PROPERTIES" val="66/143.75/31.50472/31.50472"/>
</p:tagLst>
</file>

<file path=ppt/tags/tag1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SLIDEID" val="6ddab74e-aafa-4c99-aa80-7a97e8ed162e"/>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ItemNo"/>
  <p:tag name="EE4P_AGENDAWIZARD_CONTENT" val="/3"/>
  <p:tag name="EE4P_AGENDAWIZARD_PROPERTIES" val="66/216.7594/31.50472/31.50472"/>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PageNo"/>
  <p:tag name="EE4P_AGENDAWIZARD_PROPERTIES" val="879.5432/362.7784/8.45685/31.5048"/>
  <p:tag name="EE4P_AGENDAWIZARD_CONTENT" val="/56"/>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Topic"/>
  <p:tag name="EE4P_AGENDAWIZARD_CONTENT" val="/Discussion"/>
  <p:tag name="EE4P_AGENDAWIZARD_PROPERTIES" val="102.5047/362.7784/335.3684/31.5048"/>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ItemNo"/>
  <p:tag name="EE4P_AGENDAWIZARD_CONTENT" val="/7"/>
  <p:tag name="EE4P_AGENDAWIZARD_PROPERTIES" val="66/362.7784/31.50472/31.5048"/>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Element"/>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PageNo"/>
  <p:tag name="EE4P_AGENDAWIZARD_PROPERTIES" val="879.5432/326.2736/8.45685/31.50472"/>
  <p:tag name="EE4P_AGENDAWIZARD_CONTENT" val="/47"/>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Topic"/>
  <p:tag name="EE4P_AGENDAWIZARD_CONTENT" val="/Interpretability: KAN for scientific discoveries"/>
  <p:tag name="EE4P_AGENDAWIZARD_PROPERTIES" val="102.5047/326.2736/335.3684/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ItemNo"/>
  <p:tag name="EE4P_AGENDAWIZARD_CONTENT" val="/6"/>
  <p:tag name="EE4P_AGENDAWIZARD_PROPERTIES" val="66/326.2736/31.50472/31.50472"/>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PageNo"/>
  <p:tag name="EE4P_AGENDAWIZARD_PROPERTIES" val="879.5432/289.7689/8.45685/31.50472"/>
  <p:tag name="EE4P_AGENDAWIZARD_CONTENT" val="/40"/>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Topic"/>
  <p:tag name="EE4P_AGENDAWIZARD_CONTENT" val="/Accuracy: scaling properties of KAN"/>
  <p:tag name="EE4P_AGENDAWIZARD_PROPERTIES" val="102.5047/289.7689/335.3684/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ItemNo"/>
  <p:tag name="EE4P_AGENDAWIZARD_CONTENT" val="/5"/>
  <p:tag name="EE4P_AGENDAWIZARD_PROPERTIES" val="66/289.7689/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PageNo"/>
  <p:tag name="EE4P_AGENDAWIZARD_PROPERTIES" val="879.5432/180.2547/8.45685/31.50472"/>
  <p:tag name="EE4P_AGENDAWIZARD_CONTENT" val="/6"/>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PageNo"/>
  <p:tag name="EE4P_AGENDAWIZARD_PROPERTIES" val="879.5432/253.2642/8.45685/31.50472"/>
  <p:tag name="EE4P_AGENDAWIZARD_CONTENT" val="/28"/>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Topic"/>
  <p:tag name="EE4P_AGENDAWIZARD_CONTENT" val="/Algorithmic Implementation"/>
  <p:tag name="EE4P_AGENDAWIZARD_PROPERTIES" val="102.5047/253.2642/335.3684/31.5047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ItemNo"/>
  <p:tag name="EE4P_AGENDAWIZARD_CONTENT" val="/4"/>
  <p:tag name="EE4P_AGENDAWIZARD_PROPERTIES" val="66/253.2642/31.50472/31.50472"/>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PageNo"/>
  <p:tag name="EE4P_AGENDAWIZARD_PROPERTIES" val="879.5432/216.7594/8.45685/31.50472"/>
  <p:tag name="EE4P_AGENDAWIZARD_CONTENT" val="/20"/>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Topic"/>
  <p:tag name="EE4P_AGENDAWIZARD_CONTENT" val="/Math Foundation"/>
  <p:tag name="EE4P_AGENDAWIZARD_PROPERTIES" val="102.5047/216.7594/335.3684/31.50472"/>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ItemNo"/>
  <p:tag name="EE4P_AGENDAWIZARD_CONTENT" val="/3"/>
  <p:tag name="EE4P_AGENDAWIZARD_PROPERTIES" val="66/216.7594/31.50472/31.5047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PageNo"/>
  <p:tag name="EE4P_AGENDAWIZARD_PROPERTIES" val="879.5432/180.2547/8.45685/31.50472"/>
  <p:tag name="EE4P_AGENDAWIZARD_CONTENT" val="/6"/>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Topic"/>
  <p:tag name="EE4P_AGENDAWIZARD_CONTENT" val="/Illustration"/>
  <p:tag name="EE4P_AGENDAWIZARD_PROPERTIES" val="102.5047/180.2547/335.3684/31.50472"/>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ItemNo"/>
  <p:tag name="EE4P_AGENDAWIZARD_CONTENT" val="/2"/>
  <p:tag name="EE4P_AGENDAWIZARD_PROPERTIES" val="66/180.2547/31.50472/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PageNo"/>
  <p:tag name="EE4P_AGENDAWIZARD_PROPERTIES" val="879.5432/143.75/8.45685/31.50472"/>
  <p:tag name="EE4P_AGENDAWIZARD_CONTENT" val="/4"/>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Topic"/>
  <p:tag name="EE4P_AGENDAWIZARD_CONTENT" val="/Illustration"/>
  <p:tag name="EE4P_AGENDAWIZARD_PROPERTIES" val="102.5047/180.2547/335.3684/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Topic"/>
  <p:tag name="EE4P_AGENDAWIZARD_CONTENT" val="/References"/>
  <p:tag name="EE4P_AGENDAWIZARD_PROPERTIES" val="102.5047/143.75/335.3684/31.50472"/>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ItemNo"/>
  <p:tag name="EE4P_AGENDAWIZARD_CONTENT" val="/1"/>
  <p:tag name="EE4P_AGENDAWIZARD_PROPERTIES" val="66/143.75/31.50472/31.50472"/>
</p:tagLst>
</file>

<file path=ppt/tags/tag2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ItemNo"/>
  <p:tag name="EE4P_AGENDAWIZARD_CONTENT" val="/2"/>
  <p:tag name="EE4P_AGENDAWIZARD_PROPERTIES" val="66/180.2547/31.50472/31.50472"/>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SLIDEID" val="73c3ae27-82b8-4866-8d20-f845417c253c"/>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Element"/>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PageNo"/>
  <p:tag name="EE4P_AGENDAWIZARD_PROPERTIES" val="879.5432/362.7784/8.45685/31.5048"/>
  <p:tag name="EE4P_AGENDAWIZARD_CONTENT" val="/56"/>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Topic"/>
  <p:tag name="EE4P_AGENDAWIZARD_CONTENT" val="/Discussion"/>
  <p:tag name="EE4P_AGENDAWIZARD_PROPERTIES" val="102.5047/362.7784/335.3684/31.5048"/>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ItemNo"/>
  <p:tag name="EE4P_AGENDAWIZARD_CONTENT" val="/7"/>
  <p:tag name="EE4P_AGENDAWIZARD_PROPERTIES" val="66/362.7784/31.50472/31.5048"/>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PageNo"/>
  <p:tag name="EE4P_AGENDAWIZARD_PROPERTIES" val="879.5432/326.2736/8.45685/31.50472"/>
  <p:tag name="EE4P_AGENDAWIZARD_CONTENT" val="/47"/>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Topic"/>
  <p:tag name="EE4P_AGENDAWIZARD_CONTENT" val="/Interpretability: KAN for scientific discoveries"/>
  <p:tag name="EE4P_AGENDAWIZARD_PROPERTIES" val="102.5047/326.2736/335.3684/31.50472"/>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ItemNo"/>
  <p:tag name="EE4P_AGENDAWIZARD_CONTENT" val="/6"/>
  <p:tag name="EE4P_AGENDAWIZARD_PROPERTIES" val="66/326.2736/31.50472/31.50472"/>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PageNo"/>
  <p:tag name="EE4P_AGENDAWIZARD_PROPERTIES" val="879.5432/289.7689/8.45685/31.50472"/>
  <p:tag name="EE4P_AGENDAWIZARD_CONTENT" val="/40"/>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PageNo"/>
  <p:tag name="EE4P_AGENDAWIZARD_PROPERTIES" val="879.5432/143.75/8.45685/31.50472"/>
  <p:tag name="EE4P_AGENDAWIZARD_CONTENT" val="/4"/>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Topic"/>
  <p:tag name="EE4P_AGENDAWIZARD_CONTENT" val="/Accuracy: scaling properties of KAN"/>
  <p:tag name="EE4P_AGENDAWIZARD_PROPERTIES" val="102.5047/289.7689/335.3684/31.50472"/>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ItemNo"/>
  <p:tag name="EE4P_AGENDAWIZARD_CONTENT" val="/5"/>
  <p:tag name="EE4P_AGENDAWIZARD_PROPERTIES" val="66/289.7689/31.50472/31.50472"/>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PageNo"/>
  <p:tag name="EE4P_AGENDAWIZARD_PROPERTIES" val="879.5432/253.2642/8.45685/31.50472"/>
  <p:tag name="EE4P_AGENDAWIZARD_CONTENT" val="/28"/>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Topic"/>
  <p:tag name="EE4P_AGENDAWIZARD_CONTENT" val="/Algorithmic Implementation"/>
  <p:tag name="EE4P_AGENDAWIZARD_PROPERTIES" val="102.5047/253.2642/335.3684/31.50472"/>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ItemNo"/>
  <p:tag name="EE4P_AGENDAWIZARD_CONTENT" val="/4"/>
  <p:tag name="EE4P_AGENDAWIZARD_PROPERTIES" val="66/253.2642/31.50472/31.50472"/>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PageNo"/>
  <p:tag name="EE4P_AGENDAWIZARD_PROPERTIES" val="879.5432/216.7594/8.45685/31.50472"/>
  <p:tag name="EE4P_AGENDAWIZARD_CONTENT" val="/20"/>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Topic"/>
  <p:tag name="EE4P_AGENDAWIZARD_CONTENT" val="/Math Foundation"/>
  <p:tag name="EE4P_AGENDAWIZARD_PROPERTIES" val="102.5047/216.7594/335.3684/31.50472"/>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ItemNo"/>
  <p:tag name="EE4P_AGENDAWIZARD_CONTENT" val="/3"/>
  <p:tag name="EE4P_AGENDAWIZARD_PROPERTIES" val="66/216.7594/31.50472/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PageNo"/>
  <p:tag name="EE4P_AGENDAWIZARD_PROPERTIES" val="879.5432/180.2547/8.45685/31.50472"/>
  <p:tag name="EE4P_AGENDAWIZARD_CONTENT" val="/6"/>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Topic"/>
  <p:tag name="EE4P_AGENDAWIZARD_CONTENT" val="/Illustration"/>
  <p:tag name="EE4P_AGENDAWIZARD_PROPERTIES" val="102.5047/180.2547/335.3684/31.50472"/>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Topic"/>
  <p:tag name="EE4P_AGENDAWIZARD_CONTENT" val="/References"/>
  <p:tag name="EE4P_AGENDAWIZARD_PROPERTIES" val="102.5047/143.75/335.3684/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ItemNo"/>
  <p:tag name="EE4P_AGENDAWIZARD_CONTENT" val="/2"/>
  <p:tag name="EE4P_AGENDAWIZARD_PROPERTIES" val="66/180.2547/31.50472/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PageNo"/>
  <p:tag name="EE4P_AGENDAWIZARD_PROPERTIES" val="879.5432/143.75/8.45685/31.50472"/>
  <p:tag name="EE4P_AGENDAWIZARD_CONTENT" val="/4"/>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Topic"/>
  <p:tag name="EE4P_AGENDAWIZARD_CONTENT" val="/References"/>
  <p:tag name="EE4P_AGENDAWIZARD_PROPERTIES" val="102.5047/143.75/335.3684/31.50472"/>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ItemNo"/>
  <p:tag name="EE4P_AGENDAWIZARD_CONTENT" val="/1"/>
  <p:tag name="EE4P_AGENDAWIZARD_PROPERTIES" val="66/143.75/31.50472/31.50472"/>
</p:tagLst>
</file>

<file path=ppt/tags/tag24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ItemNo"/>
  <p:tag name="EE4P_AGENDAWIZARD_CONTENT" val="/1"/>
  <p:tag name="EE4P_AGENDAWIZARD_PROPERTIES" val="66/143.75/31.50472/31.50472"/>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SLIDEID" val="4798923d-5d59-405b-b66b-609e6cf55973"/>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PageNo"/>
  <p:tag name="EE4P_AGENDAWIZARD_PROPERTIES" val="879.5432/362.7784/8.45685/31.5048"/>
  <p:tag name="EE4P_AGENDAWIZARD_CONTENT" val="/56"/>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Topic"/>
  <p:tag name="EE4P_AGENDAWIZARD_CONTENT" val="/Discussion"/>
  <p:tag name="EE4P_AGENDAWIZARD_PROPERTIES" val="102.5047/362.7784/335.3684/31.5048"/>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ItemNo"/>
  <p:tag name="EE4P_AGENDAWIZARD_CONTENT" val="/7"/>
  <p:tag name="EE4P_AGENDAWIZARD_PROPERTIES" val="66/362.7784/31.50472/31.5048"/>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PageNo"/>
  <p:tag name="EE4P_AGENDAWIZARD_PROPERTIES" val="879.5432/326.2736/8.45685/31.50472"/>
  <p:tag name="EE4P_AGENDAWIZARD_CONTENT" val="/47"/>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Topic"/>
  <p:tag name="EE4P_AGENDAWIZARD_CONTENT" val="/Interpretability: KAN for scientific discoveries"/>
  <p:tag name="EE4P_AGENDAWIZARD_PROPERTIES" val="102.5047/326.2736/335.3684/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ItemNo"/>
  <p:tag name="EE4P_AGENDAWIZARD_CONTENT" val="/6"/>
  <p:tag name="EE4P_AGENDAWIZARD_PROPERTIES" val="66/326.2736/31.50472/31.50472"/>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PageNo"/>
  <p:tag name="EE4P_AGENDAWIZARD_PROPERTIES" val="879.5432/289.7689/8.45685/31.50472"/>
  <p:tag name="EE4P_AGENDAWIZARD_CONTENT" val="/40"/>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Topic"/>
  <p:tag name="EE4P_AGENDAWIZARD_CONTENT" val="/Accuracy: scaling properties of KAN"/>
  <p:tag name="EE4P_AGENDAWIZARD_PROPERTIES" val="102.5047/289.7689/335.3684/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ItemNo"/>
  <p:tag name="EE4P_AGENDAWIZARD_CONTENT" val="/5"/>
  <p:tag name="EE4P_AGENDAWIZARD_PROPERTIES" val="66/289.7689/31.50472/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PageNo"/>
  <p:tag name="EE4P_AGENDAWIZARD_PROPERTIES" val="879.5432/253.2642/8.45685/31.50472"/>
  <p:tag name="EE4P_AGENDAWIZARD_CONTENT" val="/28"/>
</p:tagLst>
</file>

<file path=ppt/tags/tag4.xml><?xml version="1.0" encoding="utf-8"?>
<p:tagLst xmlns:a="http://schemas.openxmlformats.org/drawingml/2006/main" xmlns:r="http://schemas.openxmlformats.org/officeDocument/2006/relationships" xmlns:p="http://schemas.openxmlformats.org/presentationml/2006/main">
  <p:tag name="EE4P_SLIDEID" val="ae664a6e-8cfa-4fcf-8f38-d78dc96ff271"/>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Topic"/>
  <p:tag name="EE4P_AGENDAWIZARD_CONTENT" val="/Algorithmic Implementation"/>
  <p:tag name="EE4P_AGENDAWIZARD_PROPERTIES" val="102.5047/253.2642/335.3684/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ItemNo"/>
  <p:tag name="EE4P_AGENDAWIZARD_CONTENT" val="/4"/>
  <p:tag name="EE4P_AGENDAWIZARD_PROPERTIES" val="66/253.2642/31.50472/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PageNo"/>
  <p:tag name="EE4P_AGENDAWIZARD_PROPERTIES" val="879.5432/216.7594/8.45685/31.50472"/>
  <p:tag name="EE4P_AGENDAWIZARD_CONTENT" val="/20"/>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Topic"/>
  <p:tag name="EE4P_AGENDAWIZARD_CONTENT" val="/Math Foundation"/>
  <p:tag name="EE4P_AGENDAWIZARD_PROPERTIES" val="102.5047/216.7594/335.3684/31.50472"/>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ItemNo"/>
  <p:tag name="EE4P_AGENDAWIZARD_CONTENT" val="/3"/>
  <p:tag name="EE4P_AGENDAWIZARD_PROPERTIES" val="66/216.7594/31.50472/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PageNo"/>
  <p:tag name="EE4P_AGENDAWIZARD_PROPERTIES" val="879.5432/180.2547/8.45685/31.50472"/>
  <p:tag name="EE4P_AGENDAWIZARD_CONTENT" val="/6"/>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Topic"/>
  <p:tag name="EE4P_AGENDAWIZARD_CONTENT" val="/Illustration"/>
  <p:tag name="EE4P_AGENDAWIZARD_PROPERTIES" val="102.5047/180.2547/335.3684/31.50472"/>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ItemNo"/>
  <p:tag name="EE4P_AGENDAWIZARD_CONTENT" val="/2"/>
  <p:tag name="EE4P_AGENDAWIZARD_PROPERTIES" val="66/180.2547/31.50472/31.50472"/>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Element"/>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PageNo"/>
  <p:tag name="EE4P_AGENDAWIZARD_PROPERTIES" val="879.5432/143.75/8.45685/31.50472"/>
  <p:tag name="EE4P_AGENDAWIZARD_CONTENT" val="/4"/>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PageNo"/>
  <p:tag name="EE4P_AGENDAWIZARD_PROPERTIES" val="879.5432/362.7784/8.45685/31.5048"/>
  <p:tag name="EE4P_AGENDAWIZARD_CONTENT" val="/56"/>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Topic"/>
  <p:tag name="EE4P_AGENDAWIZARD_CONTENT" val="/References"/>
  <p:tag name="EE4P_AGENDAWIZARD_PROPERTIES" val="102.5047/143.75/335.3684/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ItemNo"/>
  <p:tag name="EE4P_AGENDAWIZARD_CONTENT" val="/1"/>
  <p:tag name="EE4P_AGENDAWIZARD_PROPERTIES" val="66/143.75/31.50472/31.50472"/>
</p:tagLst>
</file>

<file path=ppt/tags/tag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EE4P_SLIDEID" val="b9dca4e6-0ce2-4524-9777-b3dcd499bbd5"/>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PageNo"/>
  <p:tag name="EE4P_AGENDAWIZARD_PROPERTIES" val="879.5432/362.7784/8.45685/31.5048"/>
  <p:tag name="EE4P_AGENDAWIZARD_CONTENT" val="/56"/>
</p:tagLst>
</file>

<file path=ppt/tags/tag57.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Topic"/>
  <p:tag name="EE4P_AGENDAWIZARD_CONTENT" val="/Discussion"/>
  <p:tag name="EE4P_AGENDAWIZARD_PROPERTIES" val="102.5047/362.7784/335.3684/31.5048"/>
</p:tagLst>
</file>

<file path=ppt/tags/tag58.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ItemNo"/>
  <p:tag name="EE4P_AGENDAWIZARD_CONTENT" val="/7"/>
  <p:tag name="EE4P_AGENDAWIZARD_PROPERTIES" val="66/362.7784/31.50472/31.5048"/>
</p:tagLst>
</file>

<file path=ppt/tags/tag59.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PageNo"/>
  <p:tag name="EE4P_AGENDAWIZARD_PROPERTIES" val="879.5432/326.2736/8.45685/31.50472"/>
  <p:tag name="EE4P_AGENDAWIZARD_CONTENT" val="/47"/>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Topic"/>
  <p:tag name="EE4P_AGENDAWIZARD_CONTENT" val="/Discussion"/>
  <p:tag name="EE4P_AGENDAWIZARD_PROPERTIES" val="102.5047/362.7784/335.3684/31.5048"/>
</p:tagLst>
</file>

<file path=ppt/tags/tag60.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Topic"/>
  <p:tag name="EE4P_AGENDAWIZARD_CONTENT" val="/Interpretability: KAN for scientific discoveries"/>
  <p:tag name="EE4P_AGENDAWIZARD_PROPERTIES" val="102.5047/326.2736/335.3684/31.50472"/>
</p:tagLst>
</file>

<file path=ppt/tags/tag61.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ItemNo"/>
  <p:tag name="EE4P_AGENDAWIZARD_CONTENT" val="/6"/>
  <p:tag name="EE4P_AGENDAWIZARD_PROPERTIES" val="66/326.2736/31.50472/31.50472"/>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PageNo"/>
  <p:tag name="EE4P_AGENDAWIZARD_PROPERTIES" val="879.5432/289.7689/8.45685/31.50472"/>
  <p:tag name="EE4P_AGENDAWIZARD_CONTENT" val="/40"/>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Topic"/>
  <p:tag name="EE4P_AGENDAWIZARD_CONTENT" val="/Accuracy: scaling properties of KAN"/>
  <p:tag name="EE4P_AGENDAWIZARD_PROPERTIES" val="102.5047/289.7689/335.3684/31.50472"/>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444a2674-5568-45b5-89e2-a2d3da577ab3_ItemNo"/>
  <p:tag name="EE4P_AGENDAWIZARD_CONTENT" val="/5"/>
  <p:tag name="EE4P_AGENDAWIZARD_PROPERTIES" val="66/289.7689/31.50472/31.50472"/>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PageNo"/>
  <p:tag name="EE4P_AGENDAWIZARD_PROPERTIES" val="879.5432/253.2642/8.45685/31.50472"/>
  <p:tag name="EE4P_AGENDAWIZARD_CONTENT" val="/28"/>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Topic"/>
  <p:tag name="EE4P_AGENDAWIZARD_CONTENT" val="/Algorithmic Implementation"/>
  <p:tag name="EE4P_AGENDAWIZARD_PROPERTIES" val="102.5047/253.2642/335.3684/31.50472"/>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ed907cd3-e424-43e7-b677-beb593d2c9e1_ItemNo"/>
  <p:tag name="EE4P_AGENDAWIZARD_CONTENT" val="/4"/>
  <p:tag name="EE4P_AGENDAWIZARD_PROPERTIES" val="66/253.2642/31.50472/31.5047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PageNo"/>
  <p:tag name="EE4P_AGENDAWIZARD_PROPERTIES" val="879.5432/216.7594/8.45685/31.50472"/>
  <p:tag name="EE4P_AGENDAWIZARD_CONTENT" val="/20"/>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Topic"/>
  <p:tag name="EE4P_AGENDAWIZARD_CONTENT" val="/Math Foundation"/>
  <p:tag name="EE4P_AGENDAWIZARD_PROPERTIES" val="102.5047/216.7594/335.3684/31.50472"/>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ItemNo"/>
  <p:tag name="EE4P_AGENDAWIZARD_CONTENT" val="/7"/>
  <p:tag name="EE4P_AGENDAWIZARD_PROPERTIES" val="66/362.7784/31.50472/31.5048"/>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c2a3d8b6-1f83-4fec-9864-80b6276c29a5_ItemNo"/>
  <p:tag name="EE4P_AGENDAWIZARD_CONTENT" val="/3"/>
  <p:tag name="EE4P_AGENDAWIZARD_PROPERTIES" val="66/216.7594/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Element"/>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PageNo"/>
  <p:tag name="EE4P_AGENDAWIZARD_PROPERTIES" val="879.5432/180.2547/8.45685/31.50472"/>
  <p:tag name="EE4P_AGENDAWIZARD_CONTENT" val="/6"/>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Topic"/>
  <p:tag name="EE4P_AGENDAWIZARD_CONTENT" val="/Illustration"/>
  <p:tag name="EE4P_AGENDAWIZARD_PROPERTIES" val="102.5047/180.2547/335.3684/31.50472"/>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b9dca4e6-0ce2-4524-9777-b3dcd499bbd5_ItemNo"/>
  <p:tag name="EE4P_AGENDAWIZARD_CONTENT" val="/2"/>
  <p:tag name="EE4P_AGENDAWIZARD_PROPERTIES" val="66/180.2547/31.50472/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PageNo"/>
  <p:tag name="EE4P_AGENDAWIZARD_PROPERTIES" val="879.5432/143.75/8.45685/31.50472"/>
  <p:tag name="EE4P_AGENDAWIZARD_CONTENT" val="/4"/>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Topic"/>
  <p:tag name="EE4P_AGENDAWIZARD_CONTENT" val="/References"/>
  <p:tag name="EE4P_AGENDAWIZARD_PROPERTIES" val="102.5047/143.75/335.3684/31.50472"/>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4798923d-5d59-405b-b66b-609e6cf55973_ItemNo"/>
  <p:tag name="EE4P_AGENDAWIZARD_CONTENT" val="/1"/>
  <p:tag name="EE4P_AGENDAWIZARD_PROPERTIES" val="66/143.75/31.50472/31.50472"/>
</p:tagLst>
</file>

<file path=ppt/tags/tag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PageNo"/>
  <p:tag name="EE4P_AGENDAWIZARD_PROPERTIES" val="879.5432/326.2736/8.45685/31.50472"/>
  <p:tag name="EE4P_AGENDAWIZARD_CONTENT" val="/47"/>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Topic"/>
  <p:tag name="EE4P_AGENDAWIZARD_CONTENT" val="/Interpretability: KAN for scientific discoveries"/>
  <p:tag name="EE4P_AGENDAWIZARD_PROPERTIES" val="102.5047/326.2736/335.3684/31.50472"/>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EE4P_SLIDEID" val="c2a3d8b6-1f83-4fec-9864-80b6276c29a5"/>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PageNo"/>
  <p:tag name="EE4P_AGENDAWIZARD_PROPERTIES" val="879.5432/362.7784/8.45685/31.5048"/>
  <p:tag name="EE4P_AGENDAWIZARD_CONTENT" val="/56"/>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Topic"/>
  <p:tag name="EE4P_AGENDAWIZARD_CONTENT" val="/Discussion"/>
  <p:tag name="EE4P_AGENDAWIZARD_PROPERTIES" val="102.5047/362.7784/335.3684/31.5048"/>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73c3ae27-82b8-4866-8d20-f845417c253c_ItemNo"/>
  <p:tag name="EE4P_AGENDAWIZARD_CONTENT" val="/7"/>
  <p:tag name="EE4P_AGENDAWIZARD_PROPERTIES" val="66/362.7784/31.50472/31.5048"/>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PageNo"/>
  <p:tag name="EE4P_AGENDAWIZARD_PROPERTIES" val="879.5432/326.2736/8.45685/31.50472"/>
  <p:tag name="EE4P_AGENDAWIZARD_CONTENT" val="/47"/>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Topic"/>
  <p:tag name="EE4P_AGENDAWIZARD_CONTENT" val="/Interpretability: KAN for scientific discoveries"/>
  <p:tag name="EE4P_AGENDAWIZARD_PROPERTIES" val="102.5047/326.2736/335.3684/31.50472"/>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6ddab74e-aafa-4c99-aa80-7a97e8ed162e_ItemNo"/>
  <p:tag name="EE4P_AGENDAWIZARD_CONTENT" val="/6"/>
  <p:tag name="EE4P_AGENDAWIZARD_PROPERTIES" val="66/326.2736/31.50472/31.50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8599</Words>
  <Application>Microsoft Office PowerPoint</Application>
  <PresentationFormat>宽屏</PresentationFormat>
  <Paragraphs>399</Paragraphs>
  <Slides>65</Slides>
  <Notes>31</Notes>
  <HiddenSlides>0</HiddenSlides>
  <MMClips>2</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65</vt:i4>
      </vt:variant>
    </vt:vector>
  </HeadingPairs>
  <TitlesOfParts>
    <vt:vector size="76" baseType="lpstr">
      <vt:lpstr>inherit</vt:lpstr>
      <vt:lpstr>mp-quote</vt:lpstr>
      <vt:lpstr>suxingme</vt:lpstr>
      <vt:lpstr>等线</vt:lpstr>
      <vt:lpstr>等线 Light</vt:lpstr>
      <vt:lpstr>微软雅黑</vt:lpstr>
      <vt:lpstr>Arial</vt:lpstr>
      <vt:lpstr>Cambria Math</vt:lpstr>
      <vt:lpstr>Wingdings</vt:lpstr>
      <vt:lpstr>Office 主题​​</vt:lpstr>
      <vt:lpstr>think-cell 幻灯片</vt:lpstr>
      <vt:lpstr>KAN</vt:lpstr>
      <vt:lpstr>Structure</vt:lpstr>
      <vt:lpstr>PowerPoint 演示文稿</vt:lpstr>
      <vt:lpstr>Structure</vt:lpstr>
      <vt:lpstr>References</vt:lpstr>
      <vt:lpstr>Structure</vt:lpstr>
      <vt:lpstr>Illustration 1</vt:lpstr>
      <vt:lpstr>Illustration 2</vt:lpstr>
      <vt:lpstr>Illustration 3</vt:lpstr>
      <vt:lpstr>Illustration 4</vt:lpstr>
      <vt:lpstr>Illustration 5</vt:lpstr>
      <vt:lpstr>Illustration 6</vt:lpstr>
      <vt:lpstr>Illustration 7</vt:lpstr>
      <vt:lpstr>Illustration 8</vt:lpstr>
      <vt:lpstr>Illustration 9</vt:lpstr>
      <vt:lpstr>Illustration 10</vt:lpstr>
      <vt:lpstr>Illustration 11</vt:lpstr>
      <vt:lpstr>Illustration 12</vt:lpstr>
      <vt:lpstr>PowerPoint 演示文稿</vt:lpstr>
      <vt:lpstr>Structure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Structure</vt:lpstr>
      <vt:lpstr>PowerPoint 演示文稿</vt:lpstr>
      <vt:lpstr>多项式拟合</vt:lpstr>
      <vt:lpstr>贝塞尔曲线（Bezier Curve）</vt:lpstr>
      <vt:lpstr>贝塞尔曲线（Bezier Curve）</vt:lpstr>
      <vt:lpstr>B样条函数（B-splines）</vt:lpstr>
      <vt:lpstr>PowerPoint 演示文稿</vt:lpstr>
      <vt:lpstr>多层的KAN</vt:lpstr>
      <vt:lpstr>多层的KAN</vt:lpstr>
      <vt:lpstr>多层的KAN</vt:lpstr>
      <vt:lpstr>逼近能力和缩放能力的讨论</vt:lpstr>
      <vt:lpstr>PowerPoint 演示文稿</vt:lpstr>
      <vt:lpstr>Structure</vt:lpstr>
      <vt:lpstr>PowerPoint 演示文稿</vt:lpstr>
      <vt:lpstr>PowerPoint 演示文稿</vt:lpstr>
      <vt:lpstr>PowerPoint 演示文稿</vt:lpstr>
      <vt:lpstr>PowerPoint 演示文稿</vt:lpstr>
      <vt:lpstr>PowerPoint 演示文稿</vt:lpstr>
      <vt:lpstr>PowerPoint 演示文稿</vt:lpstr>
      <vt:lpstr>Structure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Structure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KAN的未来发展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166</cp:revision>
  <cp:lastPrinted>2024-06-30T09:27:14Z</cp:lastPrinted>
  <dcterms:created xsi:type="dcterms:W3CDTF">2024-06-30T02:30:55Z</dcterms:created>
  <dcterms:modified xsi:type="dcterms:W3CDTF">2024-06-30T09:47:00Z</dcterms:modified>
</cp:coreProperties>
</file>